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53"/>
  </p:notesMasterIdLst>
  <p:sldIdLst>
    <p:sldId id="256" r:id="rId2"/>
    <p:sldId id="257" r:id="rId3"/>
    <p:sldId id="258" r:id="rId4"/>
    <p:sldId id="30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9" r:id="rId51"/>
    <p:sldId id="3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A3F"/>
    <a:srgbClr val="C55A11"/>
    <a:srgbClr val="005E78"/>
    <a:srgbClr val="00B3BA"/>
    <a:srgbClr val="8CCED3"/>
    <a:srgbClr val="8BC3C7"/>
    <a:srgbClr val="00A093"/>
    <a:srgbClr val="266985"/>
    <a:srgbClr val="FFFFF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EB957-9DF9-447A-8118-5A02A4B13A5E}" v="2" dt="2025-04-29T18:40:43.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11D8C-55A3-455A-8AA5-FBE0730E047B}" type="datetimeFigureOut">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123BE-F1C0-4677-8A3E-CC325D413D76}" type="slidenum">
              <a:t>‹#›</a:t>
            </a:fld>
            <a:endParaRPr lang="en-US"/>
          </a:p>
        </p:txBody>
      </p:sp>
    </p:spTree>
    <p:extLst>
      <p:ext uri="{BB962C8B-B14F-4D97-AF65-F5344CB8AC3E}">
        <p14:creationId xmlns:p14="http://schemas.microsoft.com/office/powerpoint/2010/main" val="277239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239419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123BE-F1C0-4677-8A3E-CC325D413D76}" type="slidenum">
              <a:rPr lang="en-US" smtClean="0"/>
              <a:t>26</a:t>
            </a:fld>
            <a:endParaRPr lang="en-US"/>
          </a:p>
        </p:txBody>
      </p:sp>
    </p:spTree>
    <p:extLst>
      <p:ext uri="{BB962C8B-B14F-4D97-AF65-F5344CB8AC3E}">
        <p14:creationId xmlns:p14="http://schemas.microsoft.com/office/powerpoint/2010/main" val="295596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9458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8FF8-0DAC-4BC6-B72D-2A37C685A3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5AE16-908A-6DD2-7ADA-734C65BEAD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1B90D4-7729-C33D-F3DD-21928E005D5B}"/>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5" name="Footer Placeholder 4">
            <a:extLst>
              <a:ext uri="{FF2B5EF4-FFF2-40B4-BE49-F238E27FC236}">
                <a16:creationId xmlns:a16="http://schemas.microsoft.com/office/drawing/2014/main" id="{2B86CB92-EFB8-3E5D-E295-A36AB6942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0D6AB-B736-89BA-CC0F-DE57D1946C91}"/>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569994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68D7-1C7A-A922-F25C-89194EBDEE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6199E7-391C-DA1C-F875-52F9D3E355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5E442-5A78-6789-48F9-E39A78EB13ED}"/>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5" name="Footer Placeholder 4">
            <a:extLst>
              <a:ext uri="{FF2B5EF4-FFF2-40B4-BE49-F238E27FC236}">
                <a16:creationId xmlns:a16="http://schemas.microsoft.com/office/drawing/2014/main" id="{E506BBB4-1F50-D60A-B22A-43BE748FF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77B16-96B1-0AA9-B039-03B5536829F6}"/>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310094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FB33CA-B553-14A7-03A1-1192B71A4C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723BAE-ED42-F6D7-617A-926D905D23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F38AF-416C-7CF2-387A-DA8AAADA6A5F}"/>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5" name="Footer Placeholder 4">
            <a:extLst>
              <a:ext uri="{FF2B5EF4-FFF2-40B4-BE49-F238E27FC236}">
                <a16:creationId xmlns:a16="http://schemas.microsoft.com/office/drawing/2014/main" id="{21286CB0-79E0-B62D-086C-B2F5DFF6A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DCD0E-2136-844B-578C-A2AD005C95D1}"/>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365769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D8E1-B72F-AE7B-240E-F9E093F77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02CF5-939D-A32E-79A1-0A898F4B54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21DA1-8A66-5FB5-A26C-7A1E9A55A85C}"/>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5" name="Footer Placeholder 4">
            <a:extLst>
              <a:ext uri="{FF2B5EF4-FFF2-40B4-BE49-F238E27FC236}">
                <a16:creationId xmlns:a16="http://schemas.microsoft.com/office/drawing/2014/main" id="{A639E05A-D964-761E-E158-7280F40F4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579BB-278D-2AD8-D3E0-74BFC55407A1}"/>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2654753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9E6CC-F560-3DF0-175F-ABF03B84AB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BF5089-5730-64C8-ABB1-B933AA8690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8FB3CE-0450-A149-196C-231B9AC5E53E}"/>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5" name="Footer Placeholder 4">
            <a:extLst>
              <a:ext uri="{FF2B5EF4-FFF2-40B4-BE49-F238E27FC236}">
                <a16:creationId xmlns:a16="http://schemas.microsoft.com/office/drawing/2014/main" id="{76E98B3C-28E1-DE0E-FE96-20B883C19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F1D5A-9F6E-8B7D-2641-24790B85DD74}"/>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1741280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7DD2-658D-CE18-F8BF-F62B4BF068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9A2BD-BF12-334F-B256-2B1AFC7836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11B0A-E572-A315-26A8-79E6F32B4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54E561-B5C7-BB14-441B-869A5F6628B4}"/>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6" name="Footer Placeholder 5">
            <a:extLst>
              <a:ext uri="{FF2B5EF4-FFF2-40B4-BE49-F238E27FC236}">
                <a16:creationId xmlns:a16="http://schemas.microsoft.com/office/drawing/2014/main" id="{0959F836-96BA-16D5-8ACF-3A3ED18D53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10B61-DA1C-52AB-D44D-C87C892BE0FF}"/>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3035373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E42BD-0795-CB8E-49FD-9F63C7B00D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FBAD59-EA8A-D840-FA78-EAB69A3AFC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299543-BA72-DCD9-F93E-44CC2297DA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51BA65-C173-A886-FEAC-037F47EB44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CB141E-7D01-A9E4-CD3B-6A1F90255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1304F8-0CF8-5864-22D0-CF75F84E9D2D}"/>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8" name="Footer Placeholder 7">
            <a:extLst>
              <a:ext uri="{FF2B5EF4-FFF2-40B4-BE49-F238E27FC236}">
                <a16:creationId xmlns:a16="http://schemas.microsoft.com/office/drawing/2014/main" id="{500E7C53-B309-81FD-C908-258554805C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9ABB0C-18FF-D2B2-4E14-C21793F0E291}"/>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2504514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E5E7-5E8D-70DA-D8D0-171CB56450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45C6FF-1344-5A3D-7BB4-54B6762E8087}"/>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4" name="Footer Placeholder 3">
            <a:extLst>
              <a:ext uri="{FF2B5EF4-FFF2-40B4-BE49-F238E27FC236}">
                <a16:creationId xmlns:a16="http://schemas.microsoft.com/office/drawing/2014/main" id="{38047C89-E31D-EC4C-5C89-AA8757784F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D4DC38-EA9E-53F5-4111-0D2DA02C3605}"/>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148250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C95AF-6ED0-0C8A-1351-96718F9862A0}"/>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3" name="Footer Placeholder 2">
            <a:extLst>
              <a:ext uri="{FF2B5EF4-FFF2-40B4-BE49-F238E27FC236}">
                <a16:creationId xmlns:a16="http://schemas.microsoft.com/office/drawing/2014/main" id="{5934148E-93AB-E0E0-3871-8FA64D376C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D19046-E015-E6BA-26D7-777343CA9971}"/>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1594949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0D1B-F2F1-3CD6-612D-E43C9C311D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9FEE23-1EB9-9A93-E2F2-F5D93FAA3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B9C7F4-F1FB-9918-0997-D8E5C7A6D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6973B-62EC-3EEF-48A6-0567506A0915}"/>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6" name="Footer Placeholder 5">
            <a:extLst>
              <a:ext uri="{FF2B5EF4-FFF2-40B4-BE49-F238E27FC236}">
                <a16:creationId xmlns:a16="http://schemas.microsoft.com/office/drawing/2014/main" id="{A99ABADD-9535-2732-FBDD-05CDDF016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8627F-6C74-C465-C2F0-5C1A50F00328}"/>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175473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CAC8-AEFD-BA36-E2CF-9B1BBF1F67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45C6C8-0173-23E7-B290-B73E97F4B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979413-EABA-7D00-1F6A-C85F1EE7E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B6AE3-B909-918A-0A84-86E4287D708C}"/>
              </a:ext>
            </a:extLst>
          </p:cNvPr>
          <p:cNvSpPr>
            <a:spLocks noGrp="1"/>
          </p:cNvSpPr>
          <p:nvPr>
            <p:ph type="dt" sz="half" idx="10"/>
          </p:nvPr>
        </p:nvSpPr>
        <p:spPr/>
        <p:txBody>
          <a:bodyPr/>
          <a:lstStyle/>
          <a:p>
            <a:fld id="{1544F4F7-EE7B-CA46-BF79-D47F9763D80E}" type="datetimeFigureOut">
              <a:rPr lang="en-US" smtClean="0"/>
              <a:t>4/29/2025</a:t>
            </a:fld>
            <a:endParaRPr lang="en-US"/>
          </a:p>
        </p:txBody>
      </p:sp>
      <p:sp>
        <p:nvSpPr>
          <p:cNvPr id="6" name="Footer Placeholder 5">
            <a:extLst>
              <a:ext uri="{FF2B5EF4-FFF2-40B4-BE49-F238E27FC236}">
                <a16:creationId xmlns:a16="http://schemas.microsoft.com/office/drawing/2014/main" id="{AF5BE3A7-F03C-4575-3AFE-B1C522F2D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232B15-70A8-EED7-B35A-FA5902B765B4}"/>
              </a:ext>
            </a:extLst>
          </p:cNvPr>
          <p:cNvSpPr>
            <a:spLocks noGrp="1"/>
          </p:cNvSpPr>
          <p:nvPr>
            <p:ph type="sldNum" sz="quarter" idx="12"/>
          </p:nvPr>
        </p:nvSpPr>
        <p:spPr/>
        <p:txBody>
          <a:bodyPr/>
          <a:lstStyle/>
          <a:p>
            <a:fld id="{57E43204-B2C8-3741-ADA3-3DB1F00217C0}" type="slidenum">
              <a:rPr lang="en-US" smtClean="0"/>
              <a:t>‹#›</a:t>
            </a:fld>
            <a:endParaRPr lang="en-US"/>
          </a:p>
        </p:txBody>
      </p:sp>
    </p:spTree>
    <p:extLst>
      <p:ext uri="{BB962C8B-B14F-4D97-AF65-F5344CB8AC3E}">
        <p14:creationId xmlns:p14="http://schemas.microsoft.com/office/powerpoint/2010/main" val="338781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FB3360-FC32-38F7-40F8-7E549F48F0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B9559A-1FE5-0494-D11B-9DF1ABA5DC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C1A24-B6E3-E228-0C0A-714D9CD67A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4F4F7-EE7B-CA46-BF79-D47F9763D80E}" type="datetimeFigureOut">
              <a:rPr lang="en-US" smtClean="0"/>
              <a:t>4/29/2025</a:t>
            </a:fld>
            <a:endParaRPr lang="en-US"/>
          </a:p>
        </p:txBody>
      </p:sp>
      <p:sp>
        <p:nvSpPr>
          <p:cNvPr id="5" name="Footer Placeholder 4">
            <a:extLst>
              <a:ext uri="{FF2B5EF4-FFF2-40B4-BE49-F238E27FC236}">
                <a16:creationId xmlns:a16="http://schemas.microsoft.com/office/drawing/2014/main" id="{ADA1E5BE-4148-B342-0C3B-6641DB70F9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3C3676-E474-B7D1-7287-FC0A8AEE3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43204-B2C8-3741-ADA3-3DB1F00217C0}" type="slidenum">
              <a:rPr lang="en-US" smtClean="0"/>
              <a:t>‹#›</a:t>
            </a:fld>
            <a:endParaRPr lang="en-US"/>
          </a:p>
        </p:txBody>
      </p:sp>
    </p:spTree>
    <p:extLst>
      <p:ext uri="{BB962C8B-B14F-4D97-AF65-F5344CB8AC3E}">
        <p14:creationId xmlns:p14="http://schemas.microsoft.com/office/powerpoint/2010/main" val="1630405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hyperlink" Target="https://www.nj.gov/labor/wageandhour/tools-resources/forms-publications/employer-poster-packet/"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nj.gov/labor/minwage" TargetMode="Externa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hyperlink" Target="https://www.nj.gov/labor/myworkrights/worker-protections/tipped_workers/" TargetMode="Externa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dol.gov/agencies/whd/timesheet-app#:~:text=Employees%20and%20employers%20can%20keep,options%2C%20and%20additional%20pay%20calculations."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myworkrights.nj.gov/"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nj.gov/labor/myworkrights/worker-protections/temp_workers/"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s://www.nj.gov/labor/myworkrights/worker-protections/domestic_workers/" TargetMode="External"/><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nj.gov/labor/wageandhour/claims-appeals-investigations/file/"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mailto:farms@dol.nj.gov" TargetMode="External"/><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nj.gov/labor/wageandhour/claims-appeals-investigations/investigation/" TargetMode="External"/><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hyperlink" Target="mailto:wage.hour@dol.nj.gov" TargetMode="External"/><Relationship Id="rId4" Type="http://schemas.openxmlformats.org/officeDocument/2006/relationships/hyperlink" Target="https://wagehour.dol.state.nj.us/default.htm"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nj.gov/labor/immigrant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1AE3DC-B934-172E-CC93-B9E66E9672BE}"/>
              </a:ext>
            </a:extLst>
          </p:cNvPr>
          <p:cNvSpPr/>
          <p:nvPr/>
        </p:nvSpPr>
        <p:spPr>
          <a:xfrm>
            <a:off x="0" y="0"/>
            <a:ext cx="12192000" cy="5590728"/>
          </a:xfrm>
          <a:prstGeom prst="rect">
            <a:avLst/>
          </a:prstGeom>
          <a:solidFill>
            <a:srgbClr val="3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12DA855-FC56-7B6F-FE64-5574F67369E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577" t="39649" r="8041" b="40526"/>
          <a:stretch/>
        </p:blipFill>
        <p:spPr>
          <a:xfrm>
            <a:off x="572756" y="2787805"/>
            <a:ext cx="6318699" cy="1484520"/>
          </a:xfrm>
          <a:prstGeom prst="rect">
            <a:avLst/>
          </a:prstGeom>
        </p:spPr>
      </p:pic>
      <p:sp>
        <p:nvSpPr>
          <p:cNvPr id="6" name="TextBox 5">
            <a:extLst>
              <a:ext uri="{FF2B5EF4-FFF2-40B4-BE49-F238E27FC236}">
                <a16:creationId xmlns:a16="http://schemas.microsoft.com/office/drawing/2014/main" id="{B7ECE0FC-6784-2FE6-19ED-CC799B6E54CF}"/>
              </a:ext>
            </a:extLst>
          </p:cNvPr>
          <p:cNvSpPr txBox="1"/>
          <p:nvPr/>
        </p:nvSpPr>
        <p:spPr>
          <a:xfrm>
            <a:off x="787433" y="514024"/>
            <a:ext cx="8088938" cy="2136830"/>
          </a:xfrm>
          <a:prstGeom prst="rect">
            <a:avLst/>
          </a:prstGeom>
          <a:noFill/>
        </p:spPr>
        <p:txBody>
          <a:bodyPr wrap="square" lIns="0" tIns="0" rIns="0" bIns="0" rtlCol="0" anchor="t">
            <a:noAutofit/>
          </a:bodyPr>
          <a:lstStyle/>
          <a:p>
            <a:pPr>
              <a:lnSpc>
                <a:spcPct val="85000"/>
              </a:lnSpc>
              <a:spcAft>
                <a:spcPts val="2400"/>
              </a:spcAft>
            </a:pPr>
            <a:r>
              <a:rPr lang="en-US" sz="6000" b="1" dirty="0">
                <a:solidFill>
                  <a:schemeClr val="bg1"/>
                </a:solidFill>
                <a:latin typeface="Roboto Black" panose="02000000000000000000" pitchFamily="2" charset="0"/>
                <a:ea typeface="Roboto Black" panose="02000000000000000000" pitchFamily="2" charset="0"/>
              </a:rPr>
              <a:t>CONOZCA SUS DERECHOS LABORALES</a:t>
            </a:r>
            <a:endParaRPr lang="en-US" sz="5400" b="1" dirty="0">
              <a:solidFill>
                <a:schemeClr val="bg1"/>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A9DB3CDE-3149-7DD5-E41B-9CA796410342}"/>
              </a:ext>
            </a:extLst>
          </p:cNvPr>
          <p:cNvSpPr txBox="1"/>
          <p:nvPr/>
        </p:nvSpPr>
        <p:spPr>
          <a:xfrm>
            <a:off x="1265723" y="3164878"/>
            <a:ext cx="4645679" cy="1307626"/>
          </a:xfrm>
          <a:prstGeom prst="rect">
            <a:avLst/>
          </a:prstGeom>
          <a:noFill/>
        </p:spPr>
        <p:txBody>
          <a:bodyPr wrap="square" lIns="0" tIns="0" rIns="0" bIns="0" rtlCol="0" anchor="t">
            <a:noAutofit/>
          </a:bodyPr>
          <a:lstStyle/>
          <a:p>
            <a:pPr algn="ctr">
              <a:lnSpc>
                <a:spcPct val="75000"/>
              </a:lnSpc>
              <a:spcAft>
                <a:spcPts val="2400"/>
              </a:spcAft>
            </a:pPr>
            <a:r>
              <a:rPr lang="es-ES" sz="3600" b="1" dirty="0">
                <a:solidFill>
                  <a:schemeClr val="bg1"/>
                </a:solidFill>
                <a:latin typeface="Roboto" panose="02000000000000000000" pitchFamily="2" charset="0"/>
                <a:ea typeface="Roboto" panose="02000000000000000000" pitchFamily="2" charset="0"/>
              </a:rPr>
              <a:t>Capacitación sobre la </a:t>
            </a:r>
            <a:r>
              <a:rPr lang="en-US" sz="3600" b="1" dirty="0" err="1">
                <a:solidFill>
                  <a:schemeClr val="bg1"/>
                </a:solidFill>
                <a:latin typeface="Roboto" panose="02000000000000000000" pitchFamily="2" charset="0"/>
                <a:ea typeface="Roboto" panose="02000000000000000000" pitchFamily="2" charset="0"/>
              </a:rPr>
              <a:t>Subvención</a:t>
            </a:r>
            <a:r>
              <a:rPr lang="es-ES" sz="3600" b="1" dirty="0">
                <a:solidFill>
                  <a:schemeClr val="bg1"/>
                </a:solidFill>
                <a:latin typeface="Roboto" panose="02000000000000000000" pitchFamily="2" charset="0"/>
                <a:ea typeface="Roboto" panose="02000000000000000000" pitchFamily="2" charset="0"/>
              </a:rPr>
              <a:t> CARE</a:t>
            </a:r>
            <a:endParaRPr lang="en-US" sz="3600" b="1" dirty="0">
              <a:solidFill>
                <a:schemeClr val="bg1"/>
              </a:solidFill>
              <a:latin typeface="Roboto" panose="02000000000000000000" pitchFamily="2" charset="0"/>
              <a:ea typeface="Roboto" panose="02000000000000000000" pitchFamily="2" charset="0"/>
            </a:endParaRPr>
          </a:p>
        </p:txBody>
      </p:sp>
      <p:pic>
        <p:nvPicPr>
          <p:cNvPr id="2" name="Picture 1">
            <a:extLst>
              <a:ext uri="{FF2B5EF4-FFF2-40B4-BE49-F238E27FC236}">
                <a16:creationId xmlns:a16="http://schemas.microsoft.com/office/drawing/2014/main" id="{93640D50-8F4A-88B6-2A94-B8FE25239DE0}"/>
              </a:ext>
            </a:extLst>
          </p:cNvPr>
          <p:cNvPicPr>
            <a:picLocks noChangeAspect="1"/>
          </p:cNvPicPr>
          <p:nvPr/>
        </p:nvPicPr>
        <p:blipFill>
          <a:blip r:embed="rId4"/>
          <a:stretch>
            <a:fillRect/>
          </a:stretch>
        </p:blipFill>
        <p:spPr>
          <a:xfrm>
            <a:off x="6962733" y="0"/>
            <a:ext cx="5157989" cy="6858000"/>
          </a:xfrm>
          <a:prstGeom prst="rect">
            <a:avLst/>
          </a:prstGeom>
        </p:spPr>
      </p:pic>
      <p:sp>
        <p:nvSpPr>
          <p:cNvPr id="9" name="Rectangle 8">
            <a:extLst>
              <a:ext uri="{FF2B5EF4-FFF2-40B4-BE49-F238E27FC236}">
                <a16:creationId xmlns:a16="http://schemas.microsoft.com/office/drawing/2014/main" id="{F2270686-CB94-3F17-8E87-D010615FE88E}"/>
              </a:ext>
            </a:extLst>
          </p:cNvPr>
          <p:cNvSpPr/>
          <p:nvPr/>
        </p:nvSpPr>
        <p:spPr>
          <a:xfrm>
            <a:off x="0" y="4721171"/>
            <a:ext cx="12192000" cy="2136830"/>
          </a:xfrm>
          <a:prstGeom prst="rect">
            <a:avLst/>
          </a:pr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map in the middle&#10;&#10;Description automatically generated">
            <a:extLst>
              <a:ext uri="{FF2B5EF4-FFF2-40B4-BE49-F238E27FC236}">
                <a16:creationId xmlns:a16="http://schemas.microsoft.com/office/drawing/2014/main" id="{3A7646A8-FA1E-238E-FA69-DBE0B0B642A2}"/>
              </a:ext>
            </a:extLst>
          </p:cNvPr>
          <p:cNvPicPr>
            <a:picLocks noChangeAspect="1"/>
          </p:cNvPicPr>
          <p:nvPr/>
        </p:nvPicPr>
        <p:blipFill>
          <a:blip r:embed="rId5"/>
          <a:stretch>
            <a:fillRect/>
          </a:stretch>
        </p:blipFill>
        <p:spPr>
          <a:xfrm>
            <a:off x="787432" y="4889719"/>
            <a:ext cx="1799734" cy="1799734"/>
          </a:xfrm>
          <a:prstGeom prst="rect">
            <a:avLst/>
          </a:prstGeom>
        </p:spPr>
      </p:pic>
    </p:spTree>
    <p:extLst>
      <p:ext uri="{BB962C8B-B14F-4D97-AF65-F5344CB8AC3E}">
        <p14:creationId xmlns:p14="http://schemas.microsoft.com/office/powerpoint/2010/main" val="70560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8681A1-F19E-8B2A-819C-66EEE62208EF}"/>
              </a:ext>
            </a:extLst>
          </p:cNvPr>
          <p:cNvSpPr/>
          <p:nvPr/>
        </p:nvSpPr>
        <p:spPr>
          <a:xfrm>
            <a:off x="276448" y="2156917"/>
            <a:ext cx="5999056" cy="4389187"/>
          </a:xfrm>
          <a:prstGeom prst="rect">
            <a:avLst/>
          </a:prstGeom>
          <a:solidFill>
            <a:srgbClr val="F7F7F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9DB01E-872F-ABD1-0973-65C9A508BB1D}"/>
              </a:ext>
            </a:extLst>
          </p:cNvPr>
          <p:cNvSpPr txBox="1"/>
          <p:nvPr/>
        </p:nvSpPr>
        <p:spPr>
          <a:xfrm>
            <a:off x="688206" y="2386945"/>
            <a:ext cx="5407794" cy="4419437"/>
          </a:xfrm>
          <a:prstGeom prst="rect">
            <a:avLst/>
          </a:prstGeom>
          <a:noFill/>
        </p:spPr>
        <p:txBody>
          <a:bodyPr wrap="square" lIns="0" tIns="0" rIns="0" bIns="0" rtlCol="0" anchor="t">
            <a:noAutofit/>
          </a:bodyPr>
          <a:lstStyle/>
          <a:p>
            <a:pPr hangingPunct="0">
              <a:lnSpc>
                <a:spcPct val="85000"/>
              </a:lnSpc>
              <a:spcAft>
                <a:spcPts val="1200"/>
              </a:spcAft>
            </a:pPr>
            <a:r>
              <a:rPr lang="es-ES" sz="2400" dirty="0">
                <a:solidFill>
                  <a:srgbClr val="091A3F"/>
                </a:solidFill>
                <a:latin typeface="Roboto"/>
                <a:ea typeface="Roboto"/>
                <a:cs typeface="Roboto"/>
              </a:rPr>
              <a:t>Los empleadores deben proporcionar Licencia Pagada por Enfermedad a casi todos los empleados:</a:t>
            </a:r>
          </a:p>
          <a:p>
            <a:pPr marL="228600" lvl="2" indent="-228600" algn="l" defTabSz="914400">
              <a:lnSpc>
                <a:spcPct val="85000"/>
              </a:lnSpc>
              <a:spcBef>
                <a:spcPts val="0"/>
              </a:spcBef>
              <a:spcAft>
                <a:spcPts val="1200"/>
              </a:spcAft>
              <a:buClr>
                <a:srgbClr val="398E9F"/>
              </a:buClr>
              <a:buSzPct val="120000"/>
              <a:buFont typeface="Arial,Sans-Serif"/>
              <a:buChar char="•"/>
            </a:pPr>
            <a:r>
              <a:rPr lang="en-US" sz="2400" b="1" dirty="0">
                <a:solidFill>
                  <a:srgbClr val="091A3F"/>
                </a:solidFill>
                <a:latin typeface="Roboto"/>
                <a:ea typeface="Roboto"/>
                <a:cs typeface="Roboto"/>
              </a:rPr>
              <a:t> </a:t>
            </a:r>
            <a:r>
              <a:rPr lang="es-ES" sz="2400" b="1" dirty="0">
                <a:solidFill>
                  <a:srgbClr val="091A3F"/>
                </a:solidFill>
                <a:latin typeface="Roboto"/>
                <a:ea typeface="Roboto"/>
                <a:cs typeface="Roboto"/>
              </a:rPr>
              <a:t>No importa cuánto trabaje: </a:t>
            </a:r>
            <a:r>
              <a:rPr lang="es-ES" sz="2400" dirty="0">
                <a:solidFill>
                  <a:srgbClr val="091A3F"/>
                </a:solidFill>
                <a:latin typeface="Roboto"/>
                <a:ea typeface="Roboto"/>
                <a:cs typeface="Roboto"/>
              </a:rPr>
              <a:t>ya sea a tiempo completo, parcial, estacional o temporal</a:t>
            </a:r>
          </a:p>
          <a:p>
            <a:pPr marL="228600" lvl="2" indent="-228600" algn="l" defTabSz="914400">
              <a:lnSpc>
                <a:spcPct val="85000"/>
              </a:lnSpc>
              <a:spcBef>
                <a:spcPts val="0"/>
              </a:spcBef>
              <a:spcAft>
                <a:spcPts val="1200"/>
              </a:spcAft>
              <a:buClr>
                <a:srgbClr val="398E9F"/>
              </a:buClr>
              <a:buSzPct val="120000"/>
              <a:buFont typeface="Arial,Sans-Serif"/>
              <a:buChar char="•"/>
            </a:pPr>
            <a:r>
              <a:rPr lang="es-ES" sz="2400" b="1" dirty="0">
                <a:solidFill>
                  <a:srgbClr val="091A3F"/>
                </a:solidFill>
                <a:latin typeface="Roboto"/>
                <a:ea typeface="Roboto"/>
                <a:cs typeface="Roboto"/>
              </a:rPr>
              <a:t>No importa cómo se le pague: </a:t>
            </a:r>
            <a:r>
              <a:rPr lang="es-ES" sz="2400" dirty="0">
                <a:solidFill>
                  <a:srgbClr val="091A3F"/>
                </a:solidFill>
                <a:latin typeface="Roboto"/>
                <a:ea typeface="Roboto"/>
                <a:cs typeface="Roboto"/>
              </a:rPr>
              <a:t>con salario, por hora, en efectivo o por tarifa por pieza</a:t>
            </a:r>
          </a:p>
          <a:p>
            <a:pPr marL="228600" lvl="2" indent="-228600" algn="l" defTabSz="914400">
              <a:lnSpc>
                <a:spcPct val="85000"/>
              </a:lnSpc>
              <a:spcBef>
                <a:spcPts val="0"/>
              </a:spcBef>
              <a:spcAft>
                <a:spcPts val="1200"/>
              </a:spcAft>
              <a:buClr>
                <a:srgbClr val="398E9F"/>
              </a:buClr>
              <a:buSzPct val="120000"/>
              <a:buFont typeface="Arial,Sans-Serif"/>
              <a:buChar char="•"/>
            </a:pPr>
            <a:r>
              <a:rPr lang="es-ES" sz="2400" b="1" dirty="0">
                <a:solidFill>
                  <a:srgbClr val="091A3F"/>
                </a:solidFill>
                <a:latin typeface="Roboto"/>
                <a:ea typeface="Roboto"/>
                <a:cs typeface="Roboto"/>
              </a:rPr>
              <a:t>No importa cuántos trabajadores </a:t>
            </a:r>
            <a:r>
              <a:rPr lang="es-ES" sz="2400" dirty="0">
                <a:solidFill>
                  <a:srgbClr val="091A3F"/>
                </a:solidFill>
                <a:latin typeface="Roboto"/>
                <a:ea typeface="Roboto"/>
                <a:cs typeface="Roboto"/>
              </a:rPr>
              <a:t>emplee su empresa</a:t>
            </a:r>
            <a:endParaRPr lang="en-US" sz="2400" dirty="0">
              <a:solidFill>
                <a:srgbClr val="091A3F"/>
              </a:solidFill>
              <a:latin typeface="Roboto"/>
              <a:ea typeface="Roboto"/>
              <a:cs typeface="Roboto"/>
            </a:endParaRPr>
          </a:p>
        </p:txBody>
      </p:sp>
      <p:sp>
        <p:nvSpPr>
          <p:cNvPr id="5" name="Rectangle 4">
            <a:extLst>
              <a:ext uri="{FF2B5EF4-FFF2-40B4-BE49-F238E27FC236}">
                <a16:creationId xmlns:a16="http://schemas.microsoft.com/office/drawing/2014/main" id="{B89EE7DD-2A30-BDE0-7697-B1C51A669C56}"/>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F50C22-1B30-DACD-D1EF-771272AF8AFB}"/>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B841D2-1A76-AE9A-72B5-4C50A9C74B00}"/>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Es Muy Probable Que Esté Cubierto/a</a:t>
            </a:r>
            <a:endParaRPr lang="en-US" sz="4200" b="1" dirty="0">
              <a:solidFill>
                <a:schemeClr val="bg1"/>
              </a:solidFill>
              <a:latin typeface="Roboto" panose="02000000000000000000" pitchFamily="2" charset="0"/>
              <a:ea typeface="Roboto" panose="02000000000000000000" pitchFamily="2" charset="0"/>
            </a:endParaRPr>
          </a:p>
        </p:txBody>
      </p:sp>
      <p:pic>
        <p:nvPicPr>
          <p:cNvPr id="8" name="Picture 7" descr="A picture containing person&#10;&#10;Description automatically generated">
            <a:extLst>
              <a:ext uri="{FF2B5EF4-FFF2-40B4-BE49-F238E27FC236}">
                <a16:creationId xmlns:a16="http://schemas.microsoft.com/office/drawing/2014/main" id="{0D803DE0-E851-DE2F-61CC-5564396DA95F}"/>
              </a:ext>
            </a:extLst>
          </p:cNvPr>
          <p:cNvPicPr>
            <a:picLocks noChangeAspect="1"/>
          </p:cNvPicPr>
          <p:nvPr/>
        </p:nvPicPr>
        <p:blipFill>
          <a:blip r:embed="rId2"/>
          <a:srcRect l="12144" r="6603" b="260"/>
          <a:stretch/>
        </p:blipFill>
        <p:spPr>
          <a:xfrm>
            <a:off x="6507758" y="2156916"/>
            <a:ext cx="5368931" cy="4389187"/>
          </a:xfrm>
          <a:prstGeom prst="rect">
            <a:avLst/>
          </a:prstGeom>
        </p:spPr>
      </p:pic>
      <p:pic>
        <p:nvPicPr>
          <p:cNvPr id="2" name="Picture 1">
            <a:extLst>
              <a:ext uri="{FF2B5EF4-FFF2-40B4-BE49-F238E27FC236}">
                <a16:creationId xmlns:a16="http://schemas.microsoft.com/office/drawing/2014/main" id="{07554240-C455-BB23-EB75-CC726FFC87DD}"/>
              </a:ext>
            </a:extLst>
          </p:cNvPr>
          <p:cNvPicPr>
            <a:picLocks noChangeAspect="1"/>
          </p:cNvPicPr>
          <p:nvPr/>
        </p:nvPicPr>
        <p:blipFill>
          <a:blip r:embed="rId3"/>
          <a:stretch>
            <a:fillRect/>
          </a:stretch>
        </p:blipFill>
        <p:spPr>
          <a:xfrm>
            <a:off x="6435436" y="2161309"/>
            <a:ext cx="5403273" cy="4378037"/>
          </a:xfrm>
          <a:prstGeom prst="rect">
            <a:avLst/>
          </a:prstGeom>
        </p:spPr>
      </p:pic>
    </p:spTree>
    <p:extLst>
      <p:ext uri="{BB962C8B-B14F-4D97-AF65-F5344CB8AC3E}">
        <p14:creationId xmlns:p14="http://schemas.microsoft.com/office/powerpoint/2010/main" val="177103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CEC0B4E6-2BE4-AE1C-45C5-B0D4F1F828EA}"/>
              </a:ext>
            </a:extLst>
          </p:cNvPr>
          <p:cNvPicPr>
            <a:picLocks noChangeAspect="1"/>
          </p:cNvPicPr>
          <p:nvPr/>
        </p:nvPicPr>
        <p:blipFill rotWithShape="1">
          <a:blip r:embed="rId2"/>
          <a:srcRect l="37687" t="16707" r="6118" b="30011"/>
          <a:stretch/>
        </p:blipFill>
        <p:spPr>
          <a:xfrm>
            <a:off x="271725" y="2156917"/>
            <a:ext cx="6966834" cy="4406132"/>
          </a:xfrm>
          <a:prstGeom prst="rect">
            <a:avLst/>
          </a:prstGeom>
        </p:spPr>
      </p:pic>
      <p:sp>
        <p:nvSpPr>
          <p:cNvPr id="3" name="TextBox 2">
            <a:extLst>
              <a:ext uri="{FF2B5EF4-FFF2-40B4-BE49-F238E27FC236}">
                <a16:creationId xmlns:a16="http://schemas.microsoft.com/office/drawing/2014/main" id="{8AB76D4B-2960-9D0D-C545-77BCC2BEC151}"/>
              </a:ext>
            </a:extLst>
          </p:cNvPr>
          <p:cNvSpPr txBox="1"/>
          <p:nvPr/>
        </p:nvSpPr>
        <p:spPr>
          <a:xfrm>
            <a:off x="688206" y="2381471"/>
            <a:ext cx="6416787" cy="3957024"/>
          </a:xfrm>
          <a:prstGeom prst="rect">
            <a:avLst/>
          </a:prstGeom>
          <a:noFill/>
        </p:spPr>
        <p:txBody>
          <a:bodyPr wrap="square" lIns="0" tIns="0" rIns="0" bIns="0" rtlCol="0" anchor="t">
            <a:noAutofit/>
          </a:bodyPr>
          <a:lstStyle/>
          <a:p>
            <a:pPr hangingPunct="0">
              <a:lnSpc>
                <a:spcPct val="95000"/>
              </a:lnSpc>
              <a:spcAft>
                <a:spcPts val="1200"/>
              </a:spcAft>
            </a:pPr>
            <a:r>
              <a:rPr lang="es-ES" sz="2500" dirty="0">
                <a:solidFill>
                  <a:srgbClr val="091A3F"/>
                </a:solidFill>
                <a:latin typeface="Roboto"/>
                <a:ea typeface="Roboto"/>
                <a:cs typeface="Roboto"/>
              </a:rPr>
              <a:t>Estos tipos de empleados no están cubiertos por la ley:</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a:ea typeface="Roboto"/>
                <a:cs typeface="Roboto"/>
              </a:rPr>
              <a:t>Trabajadores de la construcción (solo sindicalizados)</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a:ea typeface="Roboto"/>
                <a:cs typeface="Roboto"/>
              </a:rPr>
              <a:t>Ciertos trabajadores de la salud por día</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a:ea typeface="Roboto"/>
                <a:cs typeface="Roboto"/>
              </a:rPr>
              <a:t>Empleados públicos que reciben licencia por enfermedad con </a:t>
            </a:r>
            <a:r>
              <a:rPr lang="es-ES" sz="2400" dirty="0" err="1">
                <a:solidFill>
                  <a:srgbClr val="091A3F"/>
                </a:solidFill>
                <a:latin typeface="Roboto"/>
                <a:ea typeface="Roboto"/>
                <a:cs typeface="Roboto"/>
              </a:rPr>
              <a:t>pag</a:t>
            </a:r>
            <a:r>
              <a:rPr lang="es-ES" sz="2400" dirty="0">
                <a:solidFill>
                  <a:srgbClr val="091A3F"/>
                </a:solidFill>
                <a:latin typeface="Roboto"/>
                <a:ea typeface="Roboto"/>
                <a:cs typeface="Roboto"/>
              </a:rPr>
              <a:t> completa bajo otra ley</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a:ea typeface="Roboto"/>
                <a:cs typeface="Roboto"/>
              </a:rPr>
              <a:t>Contratistas independientes correctamente clasificados</a:t>
            </a:r>
            <a:endParaRPr lang="en-US" sz="2400" dirty="0">
              <a:solidFill>
                <a:srgbClr val="091A3F"/>
              </a:solidFill>
              <a:latin typeface="Roboto"/>
              <a:ea typeface="Roboto"/>
              <a:cs typeface="Roboto"/>
            </a:endParaRPr>
          </a:p>
        </p:txBody>
      </p:sp>
      <p:sp>
        <p:nvSpPr>
          <p:cNvPr id="5" name="Rectangle 4">
            <a:extLst>
              <a:ext uri="{FF2B5EF4-FFF2-40B4-BE49-F238E27FC236}">
                <a16:creationId xmlns:a16="http://schemas.microsoft.com/office/drawing/2014/main" id="{08D3F531-5696-182C-4CCC-E526E4C4A937}"/>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F5AA8E-88E6-6A8A-03C9-88F3E0C6F14A}"/>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4D56DE-72FD-9C8A-7712-193FB7DC364C}"/>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Quiénes NO Están Cubiertos/as</a:t>
            </a:r>
            <a:endParaRPr lang="en-US" sz="4200" b="1" dirty="0">
              <a:solidFill>
                <a:schemeClr val="bg1"/>
              </a:solidFill>
              <a:latin typeface="Roboto" panose="02000000000000000000" pitchFamily="2" charset="0"/>
              <a:ea typeface="Roboto" panose="02000000000000000000" pitchFamily="2" charset="0"/>
            </a:endParaRPr>
          </a:p>
        </p:txBody>
      </p:sp>
      <p:pic>
        <p:nvPicPr>
          <p:cNvPr id="15" name="Picture 14" descr="A doctor talking to a patient&#10;&#10;Description automatically generated with medium confidence">
            <a:extLst>
              <a:ext uri="{FF2B5EF4-FFF2-40B4-BE49-F238E27FC236}">
                <a16:creationId xmlns:a16="http://schemas.microsoft.com/office/drawing/2014/main" id="{078C8649-35F3-3A86-B82C-31DC3D3B3302}"/>
              </a:ext>
            </a:extLst>
          </p:cNvPr>
          <p:cNvPicPr>
            <a:picLocks noChangeAspect="1"/>
          </p:cNvPicPr>
          <p:nvPr/>
        </p:nvPicPr>
        <p:blipFill>
          <a:blip r:embed="rId3"/>
          <a:srcRect t="19989" r="29595" b="34667"/>
          <a:stretch/>
        </p:blipFill>
        <p:spPr>
          <a:xfrm>
            <a:off x="7376846" y="2156917"/>
            <a:ext cx="4538674" cy="4389187"/>
          </a:xfrm>
          <a:prstGeom prst="rect">
            <a:avLst/>
          </a:prstGeom>
        </p:spPr>
      </p:pic>
      <p:pic>
        <p:nvPicPr>
          <p:cNvPr id="4" name="Picture 3">
            <a:extLst>
              <a:ext uri="{FF2B5EF4-FFF2-40B4-BE49-F238E27FC236}">
                <a16:creationId xmlns:a16="http://schemas.microsoft.com/office/drawing/2014/main" id="{E924671C-E8B4-ECD4-F952-F5F268059E1A}"/>
              </a:ext>
            </a:extLst>
          </p:cNvPr>
          <p:cNvPicPr>
            <a:picLocks noChangeAspect="1"/>
          </p:cNvPicPr>
          <p:nvPr/>
        </p:nvPicPr>
        <p:blipFill>
          <a:blip r:embed="rId4"/>
          <a:stretch>
            <a:fillRect/>
          </a:stretch>
        </p:blipFill>
        <p:spPr>
          <a:xfrm>
            <a:off x="7355465" y="2175164"/>
            <a:ext cx="4560743" cy="4391891"/>
          </a:xfrm>
          <a:prstGeom prst="rect">
            <a:avLst/>
          </a:prstGeom>
        </p:spPr>
      </p:pic>
    </p:spTree>
    <p:extLst>
      <p:ext uri="{BB962C8B-B14F-4D97-AF65-F5344CB8AC3E}">
        <p14:creationId xmlns:p14="http://schemas.microsoft.com/office/powerpoint/2010/main" val="2063141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7CFF6-6958-1AF3-43A1-4EFE91C381E4}"/>
              </a:ext>
            </a:extLst>
          </p:cNvPr>
          <p:cNvPicPr>
            <a:picLocks noChangeAspect="1"/>
          </p:cNvPicPr>
          <p:nvPr/>
        </p:nvPicPr>
        <p:blipFill>
          <a:blip r:embed="rId2"/>
          <a:stretch>
            <a:fillRect/>
          </a:stretch>
        </p:blipFill>
        <p:spPr>
          <a:xfrm>
            <a:off x="16933" y="1845723"/>
            <a:ext cx="12188952" cy="5027943"/>
          </a:xfrm>
          <a:prstGeom prst="rect">
            <a:avLst/>
          </a:prstGeom>
        </p:spPr>
      </p:pic>
      <p:sp>
        <p:nvSpPr>
          <p:cNvPr id="16" name="Rectangle 15">
            <a:extLst>
              <a:ext uri="{FF2B5EF4-FFF2-40B4-BE49-F238E27FC236}">
                <a16:creationId xmlns:a16="http://schemas.microsoft.com/office/drawing/2014/main" id="{509F0F5A-2DF4-42D1-BFB5-0D764E56D580}"/>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BF8DD5-87C1-B30D-54FC-3C41BA031F5D}"/>
              </a:ext>
            </a:extLst>
          </p:cNvPr>
          <p:cNvSpPr txBox="1"/>
          <p:nvPr/>
        </p:nvSpPr>
        <p:spPr>
          <a:xfrm>
            <a:off x="688206" y="2252133"/>
            <a:ext cx="7041894" cy="3937652"/>
          </a:xfrm>
          <a:prstGeom prst="rect">
            <a:avLst/>
          </a:prstGeom>
          <a:noFill/>
        </p:spPr>
        <p:txBody>
          <a:bodyPr wrap="square" lIns="0" tIns="0" rIns="0" bIns="0" numCol="1" rtlCol="0" anchor="t">
            <a:noAutofit/>
          </a:bodyPr>
          <a:lstStyle/>
          <a:p>
            <a:pPr marL="228600" lvl="2" indent="-228600">
              <a:lnSpc>
                <a:spcPct val="95000"/>
              </a:lnSpc>
              <a:spcBef>
                <a:spcPts val="0"/>
              </a:spcBef>
              <a:spcAft>
                <a:spcPts val="600"/>
              </a:spcAft>
              <a:buClr>
                <a:srgbClr val="398E9F"/>
              </a:buClr>
              <a:buSzPct val="120000"/>
              <a:buFont typeface="Arial,Sans-Serif"/>
              <a:buChar char="•"/>
            </a:pPr>
            <a:r>
              <a:rPr lang="en-US" sz="2300" dirty="0">
                <a:solidFill>
                  <a:srgbClr val="091A3F"/>
                </a:solidFill>
                <a:latin typeface="Roboto" panose="02000000000000000000" pitchFamily="2" charset="0"/>
                <a:ea typeface="Roboto" panose="02000000000000000000" pitchFamily="2" charset="0"/>
              </a:rPr>
              <a:t>Hijos (</a:t>
            </a:r>
            <a:r>
              <a:rPr lang="en-US" sz="2300" dirty="0" err="1">
                <a:solidFill>
                  <a:srgbClr val="091A3F"/>
                </a:solidFill>
                <a:latin typeface="Roboto" panose="02000000000000000000" pitchFamily="2" charset="0"/>
                <a:ea typeface="Roboto" panose="02000000000000000000" pitchFamily="2" charset="0"/>
              </a:rPr>
              <a:t>biológicos</a:t>
            </a:r>
            <a:r>
              <a:rPr lang="en-US" sz="2300" dirty="0">
                <a:solidFill>
                  <a:srgbClr val="091A3F"/>
                </a:solidFill>
                <a:latin typeface="Roboto" panose="02000000000000000000" pitchFamily="2" charset="0"/>
                <a:ea typeface="Roboto" panose="02000000000000000000" pitchFamily="2" charset="0"/>
              </a:rPr>
              <a:t>, </a:t>
            </a:r>
            <a:r>
              <a:rPr lang="en-US" sz="2300" dirty="0" err="1">
                <a:solidFill>
                  <a:srgbClr val="091A3F"/>
                </a:solidFill>
                <a:latin typeface="Roboto" panose="02000000000000000000" pitchFamily="2" charset="0"/>
                <a:ea typeface="Roboto" panose="02000000000000000000" pitchFamily="2" charset="0"/>
              </a:rPr>
              <a:t>adoptados</a:t>
            </a:r>
            <a:r>
              <a:rPr lang="en-US" sz="2300" dirty="0">
                <a:solidFill>
                  <a:srgbClr val="091A3F"/>
                </a:solidFill>
                <a:latin typeface="Roboto" panose="02000000000000000000" pitchFamily="2" charset="0"/>
                <a:ea typeface="Roboto" panose="02000000000000000000" pitchFamily="2" charset="0"/>
              </a:rPr>
              <a:t> o de </a:t>
            </a:r>
            <a:r>
              <a:rPr lang="en-US" sz="2300" dirty="0" err="1">
                <a:solidFill>
                  <a:srgbClr val="091A3F"/>
                </a:solidFill>
                <a:latin typeface="Roboto" panose="02000000000000000000" pitchFamily="2" charset="0"/>
                <a:ea typeface="Roboto" panose="02000000000000000000" pitchFamily="2" charset="0"/>
              </a:rPr>
              <a:t>acogida</a:t>
            </a:r>
            <a:r>
              <a:rPr lang="en-US" sz="2300" dirty="0">
                <a:solidFill>
                  <a:srgbClr val="091A3F"/>
                </a:solidFill>
                <a:latin typeface="Roboto" panose="02000000000000000000" pitchFamily="2" charset="0"/>
                <a:ea typeface="Roboto" panose="02000000000000000000" pitchFamily="2" charset="0"/>
              </a:rPr>
              <a:t>; </a:t>
            </a:r>
            <a:r>
              <a:rPr lang="en-US" sz="2300" dirty="0" err="1">
                <a:solidFill>
                  <a:srgbClr val="091A3F"/>
                </a:solidFill>
                <a:latin typeface="Roboto" panose="02000000000000000000" pitchFamily="2" charset="0"/>
                <a:ea typeface="Roboto" panose="02000000000000000000" pitchFamily="2" charset="0"/>
              </a:rPr>
              <a:t>hijastros</a:t>
            </a:r>
            <a:r>
              <a:rPr lang="en-US" sz="2300" dirty="0">
                <a:solidFill>
                  <a:srgbClr val="091A3F"/>
                </a:solidFill>
                <a:latin typeface="Roboto" panose="02000000000000000000" pitchFamily="2" charset="0"/>
                <a:ea typeface="Roboto" panose="02000000000000000000" pitchFamily="2" charset="0"/>
              </a:rPr>
              <a:t>; </a:t>
            </a:r>
            <a:r>
              <a:rPr lang="en-US" sz="2300" dirty="0" err="1">
                <a:solidFill>
                  <a:srgbClr val="091A3F"/>
                </a:solidFill>
                <a:latin typeface="Roboto" panose="02000000000000000000" pitchFamily="2" charset="0"/>
                <a:ea typeface="Roboto" panose="02000000000000000000" pitchFamily="2" charset="0"/>
              </a:rPr>
              <a:t>pupilos</a:t>
            </a:r>
            <a:r>
              <a:rPr lang="en-US" sz="2300" dirty="0">
                <a:solidFill>
                  <a:srgbClr val="091A3F"/>
                </a:solidFill>
                <a:latin typeface="Roboto" panose="02000000000000000000" pitchFamily="2" charset="0"/>
                <a:ea typeface="Roboto" panose="02000000000000000000" pitchFamily="2" charset="0"/>
              </a:rPr>
              <a:t>; </a:t>
            </a:r>
            <a:r>
              <a:rPr lang="en-US" sz="2300" dirty="0" err="1">
                <a:solidFill>
                  <a:srgbClr val="091A3F"/>
                </a:solidFill>
                <a:latin typeface="Roboto" panose="02000000000000000000" pitchFamily="2" charset="0"/>
                <a:ea typeface="Roboto" panose="02000000000000000000" pitchFamily="2" charset="0"/>
              </a:rPr>
              <a:t>hijos</a:t>
            </a:r>
            <a:r>
              <a:rPr lang="en-US" sz="2300" dirty="0">
                <a:solidFill>
                  <a:srgbClr val="091A3F"/>
                </a:solidFill>
                <a:latin typeface="Roboto" panose="02000000000000000000" pitchFamily="2" charset="0"/>
                <a:ea typeface="Roboto" panose="02000000000000000000" pitchFamily="2" charset="0"/>
              </a:rPr>
              <a:t> de </a:t>
            </a:r>
            <a:r>
              <a:rPr lang="en-US" sz="2300" dirty="0" err="1">
                <a:solidFill>
                  <a:srgbClr val="091A3F"/>
                </a:solidFill>
                <a:latin typeface="Roboto" panose="02000000000000000000" pitchFamily="2" charset="0"/>
                <a:ea typeface="Roboto" panose="02000000000000000000" pitchFamily="2" charset="0"/>
              </a:rPr>
              <a:t>una</a:t>
            </a:r>
            <a:r>
              <a:rPr lang="en-US" sz="2300" dirty="0">
                <a:solidFill>
                  <a:srgbClr val="091A3F"/>
                </a:solidFill>
                <a:latin typeface="Roboto" panose="02000000000000000000" pitchFamily="2" charset="0"/>
                <a:ea typeface="Roboto" panose="02000000000000000000" pitchFamily="2" charset="0"/>
              </a:rPr>
              <a:t> pareja </a:t>
            </a:r>
            <a:r>
              <a:rPr lang="en-US" sz="2300" dirty="0" err="1">
                <a:solidFill>
                  <a:srgbClr val="091A3F"/>
                </a:solidFill>
                <a:latin typeface="Roboto" panose="02000000000000000000" pitchFamily="2" charset="0"/>
                <a:ea typeface="Roboto" panose="02000000000000000000" pitchFamily="2" charset="0"/>
              </a:rPr>
              <a:t>doméstica</a:t>
            </a:r>
            <a:r>
              <a:rPr lang="en-US" sz="2300" dirty="0">
                <a:solidFill>
                  <a:srgbClr val="091A3F"/>
                </a:solidFill>
                <a:latin typeface="Roboto" panose="02000000000000000000" pitchFamily="2" charset="0"/>
                <a:ea typeface="Roboto" panose="02000000000000000000" pitchFamily="2" charset="0"/>
              </a:rPr>
              <a:t> o de </a:t>
            </a:r>
            <a:r>
              <a:rPr lang="en-US" sz="2300" dirty="0" err="1">
                <a:solidFill>
                  <a:srgbClr val="091A3F"/>
                </a:solidFill>
                <a:latin typeface="Roboto" panose="02000000000000000000" pitchFamily="2" charset="0"/>
                <a:ea typeface="Roboto" panose="02000000000000000000" pitchFamily="2" charset="0"/>
              </a:rPr>
              <a:t>unión</a:t>
            </a:r>
            <a:r>
              <a:rPr lang="en-US" sz="2300" dirty="0">
                <a:solidFill>
                  <a:srgbClr val="091A3F"/>
                </a:solidFill>
                <a:latin typeface="Roboto" panose="02000000000000000000" pitchFamily="2" charset="0"/>
                <a:ea typeface="Roboto" panose="02000000000000000000" pitchFamily="2" charset="0"/>
              </a:rPr>
              <a:t> civil)</a:t>
            </a:r>
          </a:p>
          <a:p>
            <a:pPr marL="228600" lvl="2" indent="-228600">
              <a:lnSpc>
                <a:spcPct val="95000"/>
              </a:lnSpc>
              <a:spcBef>
                <a:spcPts val="0"/>
              </a:spcBef>
              <a:spcAft>
                <a:spcPts val="600"/>
              </a:spcAft>
              <a:buClr>
                <a:srgbClr val="398E9F"/>
              </a:buClr>
              <a:buSzPct val="120000"/>
              <a:buFont typeface="Arial,Sans-Serif"/>
              <a:buChar char="•"/>
            </a:pPr>
            <a:r>
              <a:rPr lang="en-US" sz="2300" dirty="0">
                <a:solidFill>
                  <a:srgbClr val="091A3F"/>
                </a:solidFill>
                <a:latin typeface="Roboto" panose="02000000000000000000" pitchFamily="2" charset="0"/>
                <a:ea typeface="Roboto" panose="02000000000000000000" pitchFamily="2" charset="0"/>
              </a:rPr>
              <a:t>Hermanos/as</a:t>
            </a:r>
          </a:p>
          <a:p>
            <a:pPr marL="228600" lvl="2" indent="-228600">
              <a:lnSpc>
                <a:spcPct val="95000"/>
              </a:lnSpc>
              <a:spcBef>
                <a:spcPts val="0"/>
              </a:spcBef>
              <a:spcAft>
                <a:spcPts val="600"/>
              </a:spcAft>
              <a:buClr>
                <a:srgbClr val="398E9F"/>
              </a:buClr>
              <a:buSzPct val="120000"/>
              <a:buFont typeface="Arial,Sans-Serif"/>
              <a:buChar char="•"/>
            </a:pPr>
            <a:r>
              <a:rPr lang="en-US" sz="2300" dirty="0">
                <a:solidFill>
                  <a:srgbClr val="091A3F"/>
                </a:solidFill>
                <a:latin typeface="Roboto" panose="02000000000000000000" pitchFamily="2" charset="0"/>
                <a:ea typeface="Roboto" panose="02000000000000000000" pitchFamily="2" charset="0"/>
              </a:rPr>
              <a:t>Abuelos/as y </a:t>
            </a:r>
            <a:r>
              <a:rPr lang="en-US" sz="2300" dirty="0" err="1">
                <a:solidFill>
                  <a:srgbClr val="091A3F"/>
                </a:solidFill>
                <a:latin typeface="Roboto" panose="02000000000000000000" pitchFamily="2" charset="0"/>
                <a:ea typeface="Roboto" panose="02000000000000000000" pitchFamily="2" charset="0"/>
              </a:rPr>
              <a:t>nietos</a:t>
            </a:r>
            <a:r>
              <a:rPr lang="en-US" sz="2300" dirty="0">
                <a:solidFill>
                  <a:srgbClr val="091A3F"/>
                </a:solidFill>
                <a:latin typeface="Roboto" panose="02000000000000000000" pitchFamily="2" charset="0"/>
                <a:ea typeface="Roboto" panose="02000000000000000000" pitchFamily="2" charset="0"/>
              </a:rPr>
              <a:t>/as</a:t>
            </a:r>
          </a:p>
          <a:p>
            <a:pPr marL="228600" lvl="2" indent="-228600">
              <a:lnSpc>
                <a:spcPct val="95000"/>
              </a:lnSpc>
              <a:spcBef>
                <a:spcPts val="0"/>
              </a:spcBef>
              <a:spcAft>
                <a:spcPts val="600"/>
              </a:spcAft>
              <a:buClr>
                <a:srgbClr val="398E9F"/>
              </a:buClr>
              <a:buSzPct val="120000"/>
              <a:buFont typeface="Arial,Sans-Serif"/>
              <a:buChar char="•"/>
            </a:pPr>
            <a:r>
              <a:rPr lang="en-US" sz="2300" dirty="0" err="1">
                <a:solidFill>
                  <a:srgbClr val="091A3F"/>
                </a:solidFill>
                <a:latin typeface="Roboto" panose="02000000000000000000" pitchFamily="2" charset="0"/>
                <a:ea typeface="Roboto" panose="02000000000000000000" pitchFamily="2" charset="0"/>
              </a:rPr>
              <a:t>Cónyuges</a:t>
            </a:r>
            <a:r>
              <a:rPr lang="en-US" sz="2300" dirty="0">
                <a:solidFill>
                  <a:srgbClr val="091A3F"/>
                </a:solidFill>
                <a:latin typeface="Roboto" panose="02000000000000000000" pitchFamily="2" charset="0"/>
                <a:ea typeface="Roboto" panose="02000000000000000000" pitchFamily="2" charset="0"/>
              </a:rPr>
              <a:t> y parejas</a:t>
            </a:r>
          </a:p>
          <a:p>
            <a:pPr marL="228600" lvl="2" indent="-228600">
              <a:lnSpc>
                <a:spcPct val="95000"/>
              </a:lnSpc>
              <a:spcBef>
                <a:spcPts val="0"/>
              </a:spcBef>
              <a:spcAft>
                <a:spcPts val="600"/>
              </a:spcAft>
              <a:buClr>
                <a:srgbClr val="398E9F"/>
              </a:buClr>
              <a:buSzPct val="120000"/>
              <a:buFont typeface="Arial,Sans-Serif"/>
              <a:buChar char="•"/>
            </a:pPr>
            <a:r>
              <a:rPr lang="en-US" sz="2300" dirty="0">
                <a:solidFill>
                  <a:srgbClr val="091A3F"/>
                </a:solidFill>
                <a:latin typeface="Roboto" panose="02000000000000000000" pitchFamily="2" charset="0"/>
                <a:ea typeface="Roboto" panose="02000000000000000000" pitchFamily="2" charset="0"/>
              </a:rPr>
              <a:t>Padres</a:t>
            </a:r>
          </a:p>
          <a:p>
            <a:pPr marL="228600" lvl="2" indent="-228600">
              <a:lnSpc>
                <a:spcPct val="95000"/>
              </a:lnSpc>
              <a:spcBef>
                <a:spcPts val="0"/>
              </a:spcBef>
              <a:spcAft>
                <a:spcPts val="600"/>
              </a:spcAft>
              <a:buClr>
                <a:srgbClr val="398E9F"/>
              </a:buClr>
              <a:buSzPct val="120000"/>
              <a:buFont typeface="Arial,Sans-Serif"/>
              <a:buChar char="•"/>
            </a:pPr>
            <a:r>
              <a:rPr lang="en-US" sz="2300" dirty="0">
                <a:solidFill>
                  <a:srgbClr val="091A3F"/>
                </a:solidFill>
                <a:latin typeface="Roboto" panose="02000000000000000000" pitchFamily="2" charset="0"/>
                <a:ea typeface="Roboto" panose="02000000000000000000" pitchFamily="2" charset="0"/>
              </a:rPr>
              <a:t>Familia extensa</a:t>
            </a:r>
          </a:p>
          <a:p>
            <a:pPr marL="228600" lvl="2" indent="-228600">
              <a:lnSpc>
                <a:spcPct val="95000"/>
              </a:lnSpc>
              <a:spcBef>
                <a:spcPts val="0"/>
              </a:spcBef>
              <a:spcAft>
                <a:spcPts val="600"/>
              </a:spcAft>
              <a:buClr>
                <a:srgbClr val="398E9F"/>
              </a:buClr>
              <a:buSzPct val="120000"/>
              <a:buFont typeface="Arial,Sans-Serif"/>
              <a:buChar char="•"/>
            </a:pPr>
            <a:r>
              <a:rPr lang="en-US" sz="2300" dirty="0">
                <a:solidFill>
                  <a:srgbClr val="091A3F"/>
                </a:solidFill>
                <a:latin typeface="Roboto" panose="02000000000000000000" pitchFamily="2" charset="0"/>
                <a:ea typeface="Roboto" panose="02000000000000000000" pitchFamily="2" charset="0"/>
              </a:rPr>
              <a:t>Familia </a:t>
            </a:r>
            <a:r>
              <a:rPr lang="en-US" sz="2300" dirty="0" err="1">
                <a:solidFill>
                  <a:srgbClr val="091A3F"/>
                </a:solidFill>
                <a:latin typeface="Roboto" panose="02000000000000000000" pitchFamily="2" charset="0"/>
                <a:ea typeface="Roboto" panose="02000000000000000000" pitchFamily="2" charset="0"/>
              </a:rPr>
              <a:t>elegida</a:t>
            </a:r>
            <a:endParaRPr lang="en-US" sz="2300" dirty="0">
              <a:solidFill>
                <a:srgbClr val="091A3F"/>
              </a:solidFill>
              <a:latin typeface="Roboto" panose="02000000000000000000" pitchFamily="2" charset="0"/>
              <a:ea typeface="Roboto" panose="02000000000000000000" pitchFamily="2" charset="0"/>
            </a:endParaRPr>
          </a:p>
          <a:p>
            <a:pPr marL="0" lvl="2">
              <a:lnSpc>
                <a:spcPct val="95000"/>
              </a:lnSpc>
              <a:spcBef>
                <a:spcPts val="0"/>
              </a:spcBef>
              <a:spcAft>
                <a:spcPts val="600"/>
              </a:spcAft>
              <a:buClr>
                <a:srgbClr val="398E9F"/>
              </a:buClr>
              <a:buSzPct val="120000"/>
            </a:pPr>
            <a:r>
              <a:rPr lang="es-ES" sz="2300" b="1" i="1" dirty="0">
                <a:solidFill>
                  <a:schemeClr val="accent2">
                    <a:lumMod val="75000"/>
                  </a:schemeClr>
                </a:solidFill>
                <a:latin typeface="Roboto" panose="02000000000000000000" pitchFamily="2" charset="0"/>
                <a:ea typeface="Roboto" panose="02000000000000000000" pitchFamily="2" charset="0"/>
              </a:rPr>
              <a:t>Cualquier persona cuya relación cercana sea equivalente a la familia.</a:t>
            </a:r>
            <a:endParaRPr lang="en-US" sz="2300" b="1" i="1" dirty="0">
              <a:solidFill>
                <a:schemeClr val="accent2">
                  <a:lumMod val="75000"/>
                </a:schemeClr>
              </a:solidFill>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CAD50808-076E-96CB-2B6E-6DE377698577}"/>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5A8D9D-F336-DC65-280A-F756BFC58CC0}"/>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7527D4-B12A-BF9E-2545-A466EAEBDEE6}"/>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pt-BR" sz="4200" b="1" dirty="0">
                <a:solidFill>
                  <a:schemeClr val="bg1"/>
                </a:solidFill>
                <a:latin typeface="Roboto" panose="02000000000000000000" pitchFamily="2" charset="0"/>
                <a:ea typeface="Roboto" panose="02000000000000000000" pitchFamily="2" charset="0"/>
              </a:rPr>
              <a:t>Brindar Cuidado a SERES QUERIDOS</a:t>
            </a:r>
            <a:endParaRPr lang="en-US" sz="4200" b="1" dirty="0">
              <a:solidFill>
                <a:schemeClr val="bg1"/>
              </a:solidFill>
              <a:latin typeface="Roboto" panose="02000000000000000000" pitchFamily="2" charset="0"/>
              <a:ea typeface="Roboto" panose="02000000000000000000" pitchFamily="2" charset="0"/>
            </a:endParaRPr>
          </a:p>
        </p:txBody>
      </p:sp>
      <p:pic>
        <p:nvPicPr>
          <p:cNvPr id="10" name="Picture 9" descr="A picture containing person, indoor&#10;&#10;Description automatically generated">
            <a:extLst>
              <a:ext uri="{FF2B5EF4-FFF2-40B4-BE49-F238E27FC236}">
                <a16:creationId xmlns:a16="http://schemas.microsoft.com/office/drawing/2014/main" id="{C6E66E0D-8DFE-E139-22BF-F8EF61155A7B}"/>
              </a:ext>
            </a:extLst>
          </p:cNvPr>
          <p:cNvPicPr>
            <a:picLocks noChangeAspect="1"/>
          </p:cNvPicPr>
          <p:nvPr/>
        </p:nvPicPr>
        <p:blipFill>
          <a:blip r:embed="rId3"/>
          <a:srcRect l="18290" r="23362"/>
          <a:stretch/>
        </p:blipFill>
        <p:spPr>
          <a:xfrm>
            <a:off x="7971040" y="2256989"/>
            <a:ext cx="3830595" cy="4372242"/>
          </a:xfrm>
          <a:prstGeom prst="rect">
            <a:avLst/>
          </a:prstGeom>
        </p:spPr>
      </p:pic>
      <p:pic>
        <p:nvPicPr>
          <p:cNvPr id="7" name="Picture 6">
            <a:extLst>
              <a:ext uri="{FF2B5EF4-FFF2-40B4-BE49-F238E27FC236}">
                <a16:creationId xmlns:a16="http://schemas.microsoft.com/office/drawing/2014/main" id="{324CA40A-3DFA-2321-E576-D2D0DB3FFE93}"/>
              </a:ext>
            </a:extLst>
          </p:cNvPr>
          <p:cNvPicPr>
            <a:picLocks noChangeAspect="1"/>
          </p:cNvPicPr>
          <p:nvPr/>
        </p:nvPicPr>
        <p:blipFill>
          <a:blip r:embed="rId4"/>
          <a:stretch>
            <a:fillRect/>
          </a:stretch>
        </p:blipFill>
        <p:spPr>
          <a:xfrm>
            <a:off x="8023514" y="2161742"/>
            <a:ext cx="3889663" cy="4377170"/>
          </a:xfrm>
          <a:prstGeom prst="rect">
            <a:avLst/>
          </a:prstGeom>
        </p:spPr>
      </p:pic>
    </p:spTree>
    <p:extLst>
      <p:ext uri="{BB962C8B-B14F-4D97-AF65-F5344CB8AC3E}">
        <p14:creationId xmlns:p14="http://schemas.microsoft.com/office/powerpoint/2010/main" val="4245739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F2A1F8C-8F1A-587B-9947-51810E1B2265}"/>
              </a:ext>
            </a:extLst>
          </p:cNvPr>
          <p:cNvPicPr>
            <a:picLocks noChangeAspect="1"/>
          </p:cNvPicPr>
          <p:nvPr/>
        </p:nvPicPr>
        <p:blipFill>
          <a:blip r:embed="rId2"/>
          <a:srcRect l="7445" t="45450" r="12653" b="9551"/>
          <a:stretch/>
        </p:blipFill>
        <p:spPr>
          <a:xfrm>
            <a:off x="276445" y="2173863"/>
            <a:ext cx="11639074" cy="4372242"/>
          </a:xfrm>
          <a:prstGeom prst="rect">
            <a:avLst/>
          </a:prstGeom>
        </p:spPr>
      </p:pic>
      <p:sp>
        <p:nvSpPr>
          <p:cNvPr id="2" name="Rectangle 1">
            <a:extLst>
              <a:ext uri="{FF2B5EF4-FFF2-40B4-BE49-F238E27FC236}">
                <a16:creationId xmlns:a16="http://schemas.microsoft.com/office/drawing/2014/main" id="{D38BC601-EBDA-083E-11D1-1D16F4845C6E}"/>
              </a:ext>
            </a:extLst>
          </p:cNvPr>
          <p:cNvSpPr/>
          <p:nvPr/>
        </p:nvSpPr>
        <p:spPr>
          <a:xfrm>
            <a:off x="0" y="2045616"/>
            <a:ext cx="12192000" cy="3537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FBCF39B-CCD1-0E9B-58BA-16266CE0DE4A}"/>
              </a:ext>
            </a:extLst>
          </p:cNvPr>
          <p:cNvSpPr txBox="1"/>
          <p:nvPr/>
        </p:nvSpPr>
        <p:spPr>
          <a:xfrm>
            <a:off x="658955" y="2095581"/>
            <a:ext cx="4903703" cy="3225426"/>
          </a:xfrm>
          <a:prstGeom prst="rect">
            <a:avLst/>
          </a:prstGeom>
          <a:noFill/>
        </p:spPr>
        <p:txBody>
          <a:bodyPr wrap="square" lIns="0" tIns="0" rIns="0" bIns="0" rtlCol="0" anchor="t">
            <a:noAutofit/>
          </a:bodyPr>
          <a:lstStyle/>
          <a:p>
            <a:pPr marL="0" lvl="2">
              <a:lnSpc>
                <a:spcPct val="95000"/>
              </a:lnSpc>
              <a:spcBef>
                <a:spcPts val="1200"/>
              </a:spcBef>
              <a:spcAft>
                <a:spcPts val="1800"/>
              </a:spcAft>
              <a:buClr>
                <a:schemeClr val="accent1"/>
              </a:buClr>
              <a:buSzPct val="100000"/>
            </a:pPr>
            <a:r>
              <a:rPr lang="en-US" sz="2800" b="1" dirty="0">
                <a:solidFill>
                  <a:srgbClr val="091A3F"/>
                </a:solidFill>
                <a:latin typeface="Roboto" panose="02000000000000000000" pitchFamily="2" charset="0"/>
                <a:ea typeface="Roboto" panose="02000000000000000000" pitchFamily="2" charset="0"/>
              </a:rPr>
              <a:t>Los </a:t>
            </a:r>
            <a:r>
              <a:rPr lang="en-US" sz="2800" b="1" dirty="0" err="1">
                <a:solidFill>
                  <a:srgbClr val="091A3F"/>
                </a:solidFill>
                <a:latin typeface="Roboto" panose="02000000000000000000" pitchFamily="2" charset="0"/>
                <a:ea typeface="Roboto" panose="02000000000000000000" pitchFamily="2" charset="0"/>
              </a:rPr>
              <a:t>empleadores</a:t>
            </a:r>
            <a:r>
              <a:rPr lang="en-US" sz="2800" b="1" dirty="0">
                <a:solidFill>
                  <a:srgbClr val="091A3F"/>
                </a:solidFill>
                <a:latin typeface="Roboto" panose="02000000000000000000" pitchFamily="2" charset="0"/>
                <a:ea typeface="Roboto" panose="02000000000000000000" pitchFamily="2" charset="0"/>
              </a:rPr>
              <a:t> </a:t>
            </a:r>
            <a:r>
              <a:rPr lang="en-US" sz="2800" b="1" dirty="0" err="1">
                <a:solidFill>
                  <a:srgbClr val="091A3F"/>
                </a:solidFill>
                <a:latin typeface="Roboto" panose="02000000000000000000" pitchFamily="2" charset="0"/>
                <a:ea typeface="Roboto" panose="02000000000000000000" pitchFamily="2" charset="0"/>
              </a:rPr>
              <a:t>deben</a:t>
            </a:r>
            <a:r>
              <a:rPr lang="en-US" sz="2800" b="1" dirty="0">
                <a:solidFill>
                  <a:srgbClr val="091A3F"/>
                </a:solidFill>
                <a:latin typeface="Roboto" panose="02000000000000000000" pitchFamily="2" charset="0"/>
                <a:ea typeface="Roboto" panose="02000000000000000000" pitchFamily="2" charset="0"/>
              </a:rPr>
              <a:t>:</a:t>
            </a:r>
          </a:p>
          <a:p>
            <a:pPr marL="228600" lvl="2" indent="-228600">
              <a:lnSpc>
                <a:spcPct val="95000"/>
              </a:lnSpc>
              <a:spcAft>
                <a:spcPts val="18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Proporcionar un aviso por escrito sobre la Licencia Pagada por Enfermedad.</a:t>
            </a:r>
          </a:p>
          <a:p>
            <a:pPr marL="228600" lvl="2" indent="-228600">
              <a:lnSpc>
                <a:spcPct val="95000"/>
              </a:lnSpc>
              <a:spcAft>
                <a:spcPts val="18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Colocar el cartel de Licencia Pagada por Enfermedad en un lugar fácilmente visible.</a:t>
            </a:r>
            <a:endParaRPr lang="en-US" sz="2800" dirty="0">
              <a:solidFill>
                <a:srgbClr val="091A3F"/>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ACC15CD2-2A76-F059-794A-5537AD1F25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1989">
            <a:off x="7405162" y="2224424"/>
            <a:ext cx="2667853" cy="4394109"/>
          </a:xfrm>
          <a:prstGeom prst="rect">
            <a:avLst/>
          </a:prstGeom>
          <a:effectLst>
            <a:outerShdw blurRad="76200" dist="38100" dir="5400000" sx="101000" sy="101000" algn="t" rotWithShape="0">
              <a:prstClr val="black">
                <a:alpha val="40000"/>
              </a:prstClr>
            </a:outerShdw>
          </a:effectLst>
        </p:spPr>
      </p:pic>
      <p:pic>
        <p:nvPicPr>
          <p:cNvPr id="6" name="Picture 5">
            <a:extLst>
              <a:ext uri="{FF2B5EF4-FFF2-40B4-BE49-F238E27FC236}">
                <a16:creationId xmlns:a16="http://schemas.microsoft.com/office/drawing/2014/main" id="{09202CBB-2685-7BBE-AB82-1FC3AE9000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06310">
            <a:off x="5396563" y="1894246"/>
            <a:ext cx="2658359" cy="4378474"/>
          </a:xfrm>
          <a:prstGeom prst="rect">
            <a:avLst/>
          </a:prstGeom>
          <a:effectLst>
            <a:outerShdw blurRad="76200" dist="38100" dir="5400000" sx="101000" sy="101000" algn="t" rotWithShape="0">
              <a:prstClr val="black">
                <a:alpha val="40000"/>
              </a:prstClr>
            </a:outerShdw>
          </a:effectLst>
        </p:spPr>
      </p:pic>
      <p:sp>
        <p:nvSpPr>
          <p:cNvPr id="7" name="Rectangle 6">
            <a:extLst>
              <a:ext uri="{FF2B5EF4-FFF2-40B4-BE49-F238E27FC236}">
                <a16:creationId xmlns:a16="http://schemas.microsoft.com/office/drawing/2014/main" id="{42EBA127-4340-3FB4-B4B1-857025CA930B}"/>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F427CA-505D-4F19-EA4F-381CD6DDE11C}"/>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17CCBB-E94A-D5B3-227B-B446212424B6}"/>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Aviso de Derechos del Empleado</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67099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4CA411-0698-7C39-5A4D-54878EDB641B}"/>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1CB0D4-E2FA-F8A7-F2CD-4619AC02AA53}"/>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D360C0-83C5-0BC9-7331-01FB874419C6}"/>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a:solidFill>
                  <a:schemeClr val="bg1"/>
                </a:solidFill>
                <a:latin typeface="Roboto" panose="02000000000000000000" pitchFamily="2" charset="0"/>
                <a:ea typeface="Roboto" panose="02000000000000000000" pitchFamily="2" charset="0"/>
              </a:rPr>
              <a:t>Gane 1 HORA Por Cada 30 HORAS </a:t>
            </a:r>
            <a:r>
              <a:rPr lang="en-US" sz="4200" b="1" dirty="0" err="1">
                <a:solidFill>
                  <a:schemeClr val="bg1"/>
                </a:solidFill>
                <a:latin typeface="Roboto" panose="02000000000000000000" pitchFamily="2" charset="0"/>
                <a:ea typeface="Roboto" panose="02000000000000000000" pitchFamily="2" charset="0"/>
              </a:rPr>
              <a:t>Trabajadas</a:t>
            </a:r>
            <a:endParaRPr lang="en-US" sz="4200" b="1" dirty="0">
              <a:solidFill>
                <a:schemeClr val="bg1"/>
              </a:solidFill>
              <a:latin typeface="Roboto" panose="02000000000000000000" pitchFamily="2" charset="0"/>
              <a:ea typeface="Roboto" panose="02000000000000000000" pitchFamily="2" charset="0"/>
            </a:endParaRPr>
          </a:p>
        </p:txBody>
      </p:sp>
      <p:pic>
        <p:nvPicPr>
          <p:cNvPr id="3" name="Picture 2" descr="A picture containing text&#10;&#10;Description automatically generated">
            <a:extLst>
              <a:ext uri="{FF2B5EF4-FFF2-40B4-BE49-F238E27FC236}">
                <a16:creationId xmlns:a16="http://schemas.microsoft.com/office/drawing/2014/main" id="{E4289BB5-9EA5-03CC-FECB-95C3F3646BEB}"/>
              </a:ext>
            </a:extLst>
          </p:cNvPr>
          <p:cNvPicPr>
            <a:picLocks noChangeAspect="1"/>
          </p:cNvPicPr>
          <p:nvPr/>
        </p:nvPicPr>
        <p:blipFill>
          <a:blip r:embed="rId2"/>
          <a:srcRect t="31319" r="6118" b="30010"/>
          <a:stretch/>
        </p:blipFill>
        <p:spPr>
          <a:xfrm>
            <a:off x="276447" y="2152598"/>
            <a:ext cx="11639072" cy="3197852"/>
          </a:xfrm>
          <a:prstGeom prst="rect">
            <a:avLst/>
          </a:prstGeom>
        </p:spPr>
      </p:pic>
      <p:sp>
        <p:nvSpPr>
          <p:cNvPr id="7" name="TextBox 6">
            <a:extLst>
              <a:ext uri="{FF2B5EF4-FFF2-40B4-BE49-F238E27FC236}">
                <a16:creationId xmlns:a16="http://schemas.microsoft.com/office/drawing/2014/main" id="{9BFE4D44-B31B-92CA-E357-E8E25DBC1451}"/>
              </a:ext>
            </a:extLst>
          </p:cNvPr>
          <p:cNvSpPr txBox="1"/>
          <p:nvPr/>
        </p:nvSpPr>
        <p:spPr>
          <a:xfrm>
            <a:off x="688206" y="2365249"/>
            <a:ext cx="10667366" cy="3177307"/>
          </a:xfrm>
          <a:prstGeom prst="rect">
            <a:avLst/>
          </a:prstGeom>
          <a:noFill/>
        </p:spPr>
        <p:txBody>
          <a:bodyPr wrap="square" lIns="0" tIns="0" rIns="0" bIns="0" rtlCol="0" anchor="t">
            <a:noAutofit/>
          </a:bodyPr>
          <a:lstStyle/>
          <a:p>
            <a:pPr marL="228600" lvl="2" indent="-228600">
              <a:lnSpc>
                <a:spcPct val="95000"/>
              </a:lnSpc>
              <a:spcBef>
                <a:spcPts val="0"/>
              </a:spcBef>
              <a:spcAft>
                <a:spcPts val="18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La cantidad máxima que los empleadores están obligados a proporcionarle es de 40 horas de licencia por cada año de beneficios.</a:t>
            </a:r>
          </a:p>
          <a:p>
            <a:pPr marL="228600" lvl="2" indent="-228600">
              <a:lnSpc>
                <a:spcPct val="95000"/>
              </a:lnSpc>
              <a:spcBef>
                <a:spcPts val="0"/>
              </a:spcBef>
              <a:spcAft>
                <a:spcPts val="18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Los empleadores pueden exceder la ley y ofrecer más.</a:t>
            </a:r>
          </a:p>
          <a:p>
            <a:pPr marL="228600" lvl="2" indent="-228600">
              <a:lnSpc>
                <a:spcPct val="95000"/>
              </a:lnSpc>
              <a:spcBef>
                <a:spcPts val="0"/>
              </a:spcBef>
              <a:spcAft>
                <a:spcPts val="18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Los empleadores pueden otorgarle 40 horas de Licencia Pagada por Enfermedad al inicio del año. De esta manera, no tienen que llevar un registro de cuánto tiempo ha acumulado.</a:t>
            </a:r>
            <a:endParaRPr lang="en-US" sz="2400" dirty="0">
              <a:solidFill>
                <a:srgbClr val="091A3F"/>
              </a:solidFill>
              <a:latin typeface="Roboto" panose="02000000000000000000" pitchFamily="2" charset="0"/>
              <a:ea typeface="Roboto" panose="02000000000000000000" pitchFamily="2" charset="0"/>
            </a:endParaRPr>
          </a:p>
        </p:txBody>
      </p:sp>
      <p:sp>
        <p:nvSpPr>
          <p:cNvPr id="8" name="Snip Single Corner Rectangle 2">
            <a:extLst>
              <a:ext uri="{FF2B5EF4-FFF2-40B4-BE49-F238E27FC236}">
                <a16:creationId xmlns:a16="http://schemas.microsoft.com/office/drawing/2014/main" id="{80D1A5E9-41EB-07C2-4CAD-C455F13612CC}"/>
              </a:ext>
            </a:extLst>
          </p:cNvPr>
          <p:cNvSpPr/>
          <p:nvPr/>
        </p:nvSpPr>
        <p:spPr>
          <a:xfrm flipV="1">
            <a:off x="276446" y="5558780"/>
            <a:ext cx="11639073" cy="987326"/>
          </a:xfrm>
          <a:custGeom>
            <a:avLst/>
            <a:gdLst>
              <a:gd name="connsiteX0" fmla="*/ 0 w 11639073"/>
              <a:gd name="connsiteY0" fmla="*/ 0 h 987326"/>
              <a:gd name="connsiteX1" fmla="*/ 11474515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28799 w 11639073"/>
              <a:gd name="connsiteY2" fmla="*/ 257026 h 987326"/>
              <a:gd name="connsiteX3" fmla="*/ 11639073 w 11639073"/>
              <a:gd name="connsiteY3" fmla="*/ 987326 h 987326"/>
              <a:gd name="connsiteX4" fmla="*/ 0 w 11639073"/>
              <a:gd name="connsiteY4" fmla="*/ 987326 h 987326"/>
              <a:gd name="connsiteX5" fmla="*/ 0 w 11639073"/>
              <a:gd name="connsiteY5" fmla="*/ 0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9073" h="987326">
                <a:moveTo>
                  <a:pt x="0" y="0"/>
                </a:moveTo>
                <a:lnTo>
                  <a:pt x="11073823" y="0"/>
                </a:lnTo>
                <a:lnTo>
                  <a:pt x="11628799" y="257026"/>
                </a:lnTo>
                <a:lnTo>
                  <a:pt x="11639073" y="987326"/>
                </a:lnTo>
                <a:lnTo>
                  <a:pt x="0" y="987326"/>
                </a:lnTo>
                <a:lnTo>
                  <a:pt x="0" y="0"/>
                </a:lnTo>
                <a:close/>
              </a:path>
            </a:pathLst>
          </a:cu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81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9FCCA43-AB19-191A-809D-6F294263B03A}"/>
              </a:ext>
            </a:extLst>
          </p:cNvPr>
          <p:cNvPicPr>
            <a:picLocks noChangeAspect="1"/>
          </p:cNvPicPr>
          <p:nvPr/>
        </p:nvPicPr>
        <p:blipFill>
          <a:blip r:embed="rId2"/>
          <a:srcRect l="7445" t="45450" r="12653" b="9551"/>
          <a:stretch/>
        </p:blipFill>
        <p:spPr>
          <a:xfrm>
            <a:off x="276445" y="2173863"/>
            <a:ext cx="11639074" cy="4372242"/>
          </a:xfrm>
          <a:prstGeom prst="rect">
            <a:avLst/>
          </a:prstGeom>
        </p:spPr>
      </p:pic>
      <p:sp>
        <p:nvSpPr>
          <p:cNvPr id="4" name="Rectangle 3">
            <a:extLst>
              <a:ext uri="{FF2B5EF4-FFF2-40B4-BE49-F238E27FC236}">
                <a16:creationId xmlns:a16="http://schemas.microsoft.com/office/drawing/2014/main" id="{282930DA-4D1A-54F3-0725-BCE8BB4BF4DE}"/>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89CAE1D-FC23-1306-2809-66E54AE02F86}"/>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FDEC7C-ECBA-DDCA-B211-FF36386FE32A}"/>
              </a:ext>
            </a:extLst>
          </p:cNvPr>
          <p:cNvSpPr txBox="1"/>
          <p:nvPr/>
        </p:nvSpPr>
        <p:spPr>
          <a:xfrm>
            <a:off x="688207" y="231059"/>
            <a:ext cx="10961927"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000" b="1" dirty="0" err="1">
                <a:solidFill>
                  <a:schemeClr val="bg1"/>
                </a:solidFill>
                <a:latin typeface="Roboto" panose="02000000000000000000" pitchFamily="2" charset="0"/>
                <a:ea typeface="Roboto" panose="02000000000000000000" pitchFamily="2" charset="0"/>
              </a:rPr>
              <a:t>Licencia</a:t>
            </a:r>
            <a:r>
              <a:rPr lang="en-US" sz="4000" b="1" dirty="0">
                <a:solidFill>
                  <a:schemeClr val="bg1"/>
                </a:solidFill>
                <a:latin typeface="Roboto" panose="02000000000000000000" pitchFamily="2" charset="0"/>
                <a:ea typeface="Roboto" panose="02000000000000000000" pitchFamily="2" charset="0"/>
              </a:rPr>
              <a:t> </a:t>
            </a:r>
            <a:r>
              <a:rPr lang="en-US" sz="4000" b="1" dirty="0" err="1">
                <a:solidFill>
                  <a:schemeClr val="bg1"/>
                </a:solidFill>
                <a:latin typeface="Roboto" panose="02000000000000000000" pitchFamily="2" charset="0"/>
                <a:ea typeface="Roboto" panose="02000000000000000000" pitchFamily="2" charset="0"/>
              </a:rPr>
              <a:t>Pagada</a:t>
            </a:r>
            <a:r>
              <a:rPr lang="en-US" sz="4000" b="1" dirty="0">
                <a:solidFill>
                  <a:schemeClr val="bg1"/>
                </a:solidFill>
                <a:latin typeface="Roboto" panose="02000000000000000000" pitchFamily="2" charset="0"/>
                <a:ea typeface="Roboto" panose="02000000000000000000" pitchFamily="2" charset="0"/>
              </a:rPr>
              <a:t> </a:t>
            </a:r>
            <a:r>
              <a:rPr lang="en-US" sz="4000" b="1" dirty="0" err="1">
                <a:solidFill>
                  <a:schemeClr val="bg1"/>
                </a:solidFill>
                <a:latin typeface="Roboto" panose="02000000000000000000" pitchFamily="2" charset="0"/>
                <a:ea typeface="Roboto" panose="02000000000000000000" pitchFamily="2" charset="0"/>
              </a:rPr>
              <a:t>por</a:t>
            </a:r>
            <a:r>
              <a:rPr lang="en-US" sz="4000" b="1" dirty="0">
                <a:solidFill>
                  <a:schemeClr val="bg1"/>
                </a:solidFill>
                <a:latin typeface="Roboto" panose="02000000000000000000" pitchFamily="2" charset="0"/>
                <a:ea typeface="Roboto" panose="02000000000000000000" pitchFamily="2" charset="0"/>
              </a:rPr>
              <a:t> </a:t>
            </a:r>
            <a:r>
              <a:rPr lang="en-US" sz="4000" b="1" dirty="0" err="1">
                <a:solidFill>
                  <a:schemeClr val="bg1"/>
                </a:solidFill>
                <a:latin typeface="Roboto" panose="02000000000000000000" pitchFamily="2" charset="0"/>
                <a:ea typeface="Roboto" panose="02000000000000000000" pitchFamily="2" charset="0"/>
              </a:rPr>
              <a:t>Enfermedad</a:t>
            </a:r>
            <a:r>
              <a:rPr lang="en-US" sz="4000" b="1" dirty="0">
                <a:solidFill>
                  <a:schemeClr val="bg1"/>
                </a:solidFill>
                <a:latin typeface="Roboto" panose="02000000000000000000" pitchFamily="2" charset="0"/>
                <a:ea typeface="Roboto" panose="02000000000000000000" pitchFamily="2" charset="0"/>
              </a:rPr>
              <a:t> </a:t>
            </a:r>
            <a:r>
              <a:rPr lang="en-US" sz="4000" b="1" dirty="0" err="1">
                <a:solidFill>
                  <a:schemeClr val="bg1"/>
                </a:solidFill>
                <a:latin typeface="Roboto" panose="02000000000000000000" pitchFamily="2" charset="0"/>
                <a:ea typeface="Roboto" panose="02000000000000000000" pitchFamily="2" charset="0"/>
              </a:rPr>
              <a:t>por</a:t>
            </a:r>
            <a:r>
              <a:rPr lang="en-US" sz="4000" b="1" dirty="0">
                <a:solidFill>
                  <a:schemeClr val="bg1"/>
                </a:solidFill>
                <a:latin typeface="Roboto" panose="02000000000000000000" pitchFamily="2" charset="0"/>
                <a:ea typeface="Roboto" panose="02000000000000000000" pitchFamily="2" charset="0"/>
              </a:rPr>
              <a:t> Adelantado</a:t>
            </a:r>
          </a:p>
        </p:txBody>
      </p:sp>
      <p:sp>
        <p:nvSpPr>
          <p:cNvPr id="7" name="TextBox 6">
            <a:extLst>
              <a:ext uri="{FF2B5EF4-FFF2-40B4-BE49-F238E27FC236}">
                <a16:creationId xmlns:a16="http://schemas.microsoft.com/office/drawing/2014/main" id="{83516ACD-E550-2669-C487-96F655F0A3AA}"/>
              </a:ext>
            </a:extLst>
          </p:cNvPr>
          <p:cNvSpPr txBox="1"/>
          <p:nvPr/>
        </p:nvSpPr>
        <p:spPr>
          <a:xfrm>
            <a:off x="688207" y="2718486"/>
            <a:ext cx="10171778" cy="3746783"/>
          </a:xfrm>
          <a:prstGeom prst="rect">
            <a:avLst/>
          </a:prstGeom>
          <a:noFill/>
        </p:spPr>
        <p:txBody>
          <a:bodyPr wrap="square" lIns="0" tIns="0" rIns="0" bIns="0" rtlCol="0" anchor="t">
            <a:noAutofit/>
          </a:bodyPr>
          <a:lstStyle/>
          <a:p>
            <a:pPr marL="228600" lvl="2" indent="-228600">
              <a:lnSpc>
                <a:spcPct val="95000"/>
              </a:lnSpc>
              <a:spcBef>
                <a:spcPts val="0"/>
              </a:spcBef>
              <a:spcAft>
                <a:spcPts val="1800"/>
              </a:spcAft>
              <a:buClr>
                <a:srgbClr val="398E9F"/>
              </a:buClr>
              <a:buSzPct val="120000"/>
              <a:buFont typeface="Arial,Sans-Serif"/>
              <a:buChar char="•"/>
            </a:pPr>
            <a:r>
              <a:rPr lang="es-ES" sz="2800" b="1" dirty="0">
                <a:solidFill>
                  <a:schemeClr val="accent2">
                    <a:lumMod val="75000"/>
                  </a:schemeClr>
                </a:solidFill>
                <a:latin typeface="Roboto" panose="02000000000000000000" pitchFamily="2" charset="0"/>
                <a:ea typeface="Roboto" panose="02000000000000000000" pitchFamily="2" charset="0"/>
              </a:rPr>
              <a:t>Licencia por adelantado: </a:t>
            </a:r>
            <a:r>
              <a:rPr lang="es-ES" sz="2800" dirty="0">
                <a:solidFill>
                  <a:srgbClr val="091A3F"/>
                </a:solidFill>
                <a:latin typeface="Roboto" panose="02000000000000000000" pitchFamily="2" charset="0"/>
                <a:ea typeface="Roboto" panose="02000000000000000000" pitchFamily="2" charset="0"/>
              </a:rPr>
              <a:t>Los empleadores pueden otorgar 40 horas al inicio del año de beneficios. Esto elimina la necesidad de llevar un registro de las acumulaciones.</a:t>
            </a:r>
          </a:p>
          <a:p>
            <a:pPr marL="228600" lvl="2" indent="-228600">
              <a:lnSpc>
                <a:spcPct val="95000"/>
              </a:lnSpc>
              <a:spcBef>
                <a:spcPts val="0"/>
              </a:spcBef>
              <a:spcAft>
                <a:spcPts val="1800"/>
              </a:spcAft>
              <a:buClr>
                <a:srgbClr val="398E9F"/>
              </a:buClr>
              <a:buSzPct val="120000"/>
              <a:buFont typeface="Arial,Sans-Serif"/>
              <a:buChar char="•"/>
            </a:pPr>
            <a:r>
              <a:rPr lang="es-ES" sz="2800" b="1" dirty="0">
                <a:solidFill>
                  <a:schemeClr val="accent2">
                    <a:lumMod val="75000"/>
                  </a:schemeClr>
                </a:solidFill>
                <a:latin typeface="Roboto" panose="02000000000000000000" pitchFamily="2" charset="0"/>
                <a:ea typeface="Roboto" panose="02000000000000000000" pitchFamily="2" charset="0"/>
              </a:rPr>
              <a:t>Licencia por adelantado prorrateada: </a:t>
            </a:r>
            <a:r>
              <a:rPr lang="es-ES" sz="2800" dirty="0">
                <a:solidFill>
                  <a:srgbClr val="091A3F"/>
                </a:solidFill>
                <a:latin typeface="Roboto" panose="02000000000000000000" pitchFamily="2" charset="0"/>
                <a:ea typeface="Roboto" panose="02000000000000000000" pitchFamily="2" charset="0"/>
              </a:rPr>
              <a:t>Si se contrata a mitad de año, los empleadores pueden prorratear la licencia. El empleador aún debe proporcionar una hora de licencia por enfermedad por cada 30 horas trabajadas.</a:t>
            </a:r>
            <a:endParaRPr lang="en-US" sz="2800" dirty="0">
              <a:solidFill>
                <a:srgbClr val="091A3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51872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64A709-F6FE-A4E5-CF16-CF2D1A8AC177}"/>
              </a:ext>
            </a:extLst>
          </p:cNvPr>
          <p:cNvPicPr>
            <a:picLocks noChangeAspect="1"/>
          </p:cNvPicPr>
          <p:nvPr/>
        </p:nvPicPr>
        <p:blipFill>
          <a:blip r:embed="rId2"/>
          <a:stretch>
            <a:fillRect/>
          </a:stretch>
        </p:blipFill>
        <p:spPr>
          <a:xfrm>
            <a:off x="16933" y="1845723"/>
            <a:ext cx="12188952" cy="5027943"/>
          </a:xfrm>
          <a:prstGeom prst="rect">
            <a:avLst/>
          </a:prstGeom>
        </p:spPr>
      </p:pic>
      <p:sp>
        <p:nvSpPr>
          <p:cNvPr id="7" name="Rectangle 6">
            <a:extLst>
              <a:ext uri="{FF2B5EF4-FFF2-40B4-BE49-F238E27FC236}">
                <a16:creationId xmlns:a16="http://schemas.microsoft.com/office/drawing/2014/main" id="{AB598B92-A979-8B7C-6CF8-E695385E338B}"/>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AE08E6-45D7-46D0-87FE-43DC8082A8FC}"/>
              </a:ext>
            </a:extLst>
          </p:cNvPr>
          <p:cNvSpPr txBox="1"/>
          <p:nvPr/>
        </p:nvSpPr>
        <p:spPr>
          <a:xfrm>
            <a:off x="688205" y="2315928"/>
            <a:ext cx="11224266" cy="4086363"/>
          </a:xfrm>
          <a:prstGeom prst="rect">
            <a:avLst/>
          </a:prstGeom>
          <a:noFill/>
        </p:spPr>
        <p:txBody>
          <a:bodyPr wrap="square" lIns="0" tIns="0" rIns="0" bIns="0" rtlCol="0" anchor="t">
            <a:noAutofit/>
          </a:bodyPr>
          <a:lstStyle/>
          <a:p>
            <a:pPr marL="0" indent="0">
              <a:lnSpc>
                <a:spcPct val="95000"/>
              </a:lnSpc>
              <a:spcAft>
                <a:spcPts val="1800"/>
              </a:spcAft>
              <a:buFont typeface="Calibri" panose="020F0502020204030204" pitchFamily="34" charset="0"/>
              <a:buNone/>
            </a:pPr>
            <a:r>
              <a:rPr lang="es-ES" sz="2200" b="1" dirty="0">
                <a:solidFill>
                  <a:srgbClr val="03114B"/>
                </a:solidFill>
                <a:latin typeface="Roboto" panose="02000000000000000000" pitchFamily="2" charset="0"/>
                <a:ea typeface="Roboto" panose="02000000000000000000" pitchFamily="2" charset="0"/>
              </a:rPr>
              <a:t>Los requisitos de aviso varían según el tipo de licencia que necesite.</a:t>
            </a:r>
            <a:endParaRPr lang="en-US" sz="2200" b="1" dirty="0">
              <a:solidFill>
                <a:srgbClr val="03114B"/>
              </a:solidFill>
              <a:latin typeface="Roboto" panose="02000000000000000000" pitchFamily="2" charset="0"/>
              <a:ea typeface="Roboto" panose="02000000000000000000" pitchFamily="2" charset="0"/>
            </a:endParaRPr>
          </a:p>
          <a:p>
            <a:pPr marL="228600" lvl="2" indent="-228600">
              <a:lnSpc>
                <a:spcPct val="95000"/>
              </a:lnSpc>
              <a:spcBef>
                <a:spcPts val="0"/>
              </a:spcBef>
              <a:spcAft>
                <a:spcPts val="1800"/>
              </a:spcAft>
              <a:buClr>
                <a:srgbClr val="398E9F"/>
              </a:buClr>
              <a:buSzPct val="120000"/>
              <a:buFont typeface="Arial,Sans-Serif"/>
              <a:buChar char="•"/>
            </a:pPr>
            <a:r>
              <a:rPr lang="es-ES" sz="2200" b="1" dirty="0">
                <a:solidFill>
                  <a:srgbClr val="03114B"/>
                </a:solidFill>
                <a:latin typeface="Roboto" panose="02000000000000000000" pitchFamily="2" charset="0"/>
                <a:ea typeface="Roboto" panose="02000000000000000000" pitchFamily="2" charset="0"/>
              </a:rPr>
              <a:t>Licencia planificada: </a:t>
            </a:r>
            <a:r>
              <a:rPr lang="es-ES" sz="2200" dirty="0">
                <a:solidFill>
                  <a:srgbClr val="03114B"/>
                </a:solidFill>
                <a:latin typeface="Roboto" panose="02000000000000000000" pitchFamily="2" charset="0"/>
                <a:ea typeface="Roboto" panose="02000000000000000000" pitchFamily="2" charset="0"/>
              </a:rPr>
              <a:t>Los empleadores pueden requerir que usted dé un aviso con siete días de anticipación para licencias planificadas, como citas médicas o escolares.</a:t>
            </a:r>
          </a:p>
          <a:p>
            <a:pPr marL="508000" lvl="3" indent="-228600">
              <a:lnSpc>
                <a:spcPct val="95000"/>
              </a:lnSpc>
              <a:spcAft>
                <a:spcPts val="1800"/>
              </a:spcAft>
              <a:buClr>
                <a:srgbClr val="398E9F"/>
              </a:buClr>
              <a:buSzPct val="120000"/>
              <a:buFont typeface="Arial,Sans-Serif"/>
              <a:buChar char="•"/>
            </a:pPr>
            <a:r>
              <a:rPr lang="es-ES" sz="2200" dirty="0">
                <a:solidFill>
                  <a:srgbClr val="03114B"/>
                </a:solidFill>
                <a:latin typeface="Roboto" panose="02000000000000000000" pitchFamily="2" charset="0"/>
                <a:ea typeface="Roboto" panose="02000000000000000000" pitchFamily="2" charset="0"/>
              </a:rPr>
              <a:t>Si el empleador no ha indicado el requisito de aviso, debe permitirle usar la Licencia Pagada por Enfermedad planificada sin aviso previo.</a:t>
            </a:r>
          </a:p>
          <a:p>
            <a:pPr marL="508000" lvl="3" indent="-228600">
              <a:lnSpc>
                <a:spcPct val="95000"/>
              </a:lnSpc>
              <a:spcAft>
                <a:spcPts val="1800"/>
              </a:spcAft>
              <a:buClr>
                <a:srgbClr val="398E9F"/>
              </a:buClr>
              <a:buSzPct val="120000"/>
              <a:buFont typeface="Arial,Sans-Serif"/>
              <a:buChar char="•"/>
            </a:pPr>
            <a:r>
              <a:rPr lang="es-ES" sz="2200" dirty="0">
                <a:solidFill>
                  <a:srgbClr val="03114B"/>
                </a:solidFill>
                <a:latin typeface="Roboto" panose="02000000000000000000" pitchFamily="2" charset="0"/>
                <a:ea typeface="Roboto" panose="02000000000000000000" pitchFamily="2" charset="0"/>
              </a:rPr>
              <a:t>Restricciones durante los períodos de alta demanda: Los empleadores pueden limitar las licencias durante los períodos de alta actividad, o "períodos de bloqueo", pero deben informarle sobre estas fechas.</a:t>
            </a:r>
          </a:p>
          <a:p>
            <a:pPr marL="236538" lvl="3" indent="-228600">
              <a:lnSpc>
                <a:spcPct val="95000"/>
              </a:lnSpc>
              <a:spcAft>
                <a:spcPts val="1800"/>
              </a:spcAft>
              <a:buClr>
                <a:srgbClr val="398E9F"/>
              </a:buClr>
              <a:buSzPct val="120000"/>
              <a:buFont typeface="Arial,Sans-Serif"/>
              <a:buChar char="•"/>
            </a:pPr>
            <a:r>
              <a:rPr lang="es-ES" sz="2200" b="1" dirty="0">
                <a:solidFill>
                  <a:srgbClr val="03114B"/>
                </a:solidFill>
                <a:latin typeface="Roboto" panose="02000000000000000000" pitchFamily="2" charset="0"/>
                <a:ea typeface="Roboto" panose="02000000000000000000" pitchFamily="2" charset="0"/>
              </a:rPr>
              <a:t>Licencia no planificada: </a:t>
            </a:r>
            <a:r>
              <a:rPr lang="es-ES" sz="2200" dirty="0">
                <a:solidFill>
                  <a:srgbClr val="03114B"/>
                </a:solidFill>
                <a:latin typeface="Roboto" panose="02000000000000000000" pitchFamily="2" charset="0"/>
                <a:ea typeface="Roboto" panose="02000000000000000000" pitchFamily="2" charset="0"/>
              </a:rPr>
              <a:t>Informe a su empleador lo antes posible.</a:t>
            </a:r>
            <a:endParaRPr lang="en-US" sz="2200" dirty="0">
              <a:solidFill>
                <a:schemeClr val="tx1">
                  <a:lumMod val="65000"/>
                  <a:lumOff val="35000"/>
                </a:schemeClr>
              </a:solidFill>
              <a:latin typeface="Calibri"/>
            </a:endParaRPr>
          </a:p>
        </p:txBody>
      </p:sp>
      <p:sp>
        <p:nvSpPr>
          <p:cNvPr id="4" name="Rectangle 3">
            <a:extLst>
              <a:ext uri="{FF2B5EF4-FFF2-40B4-BE49-F238E27FC236}">
                <a16:creationId xmlns:a16="http://schemas.microsoft.com/office/drawing/2014/main" id="{AB3E6F31-94A1-705D-38F0-70F5C63ADEC8}"/>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437C04-869A-1C16-C7BB-9A021D1A073F}"/>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2DCA46-C30D-BCB8-5463-B2F1FF7B8195}"/>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a:solidFill>
                  <a:schemeClr val="bg1"/>
                </a:solidFill>
                <a:latin typeface="Roboto" panose="02000000000000000000" pitchFamily="2" charset="0"/>
                <a:ea typeface="Roboto" panose="02000000000000000000" pitchFamily="2" charset="0"/>
              </a:rPr>
              <a:t>Dar un Aviso </a:t>
            </a:r>
            <a:r>
              <a:rPr lang="en-US" sz="4200" b="1" dirty="0" err="1">
                <a:solidFill>
                  <a:schemeClr val="bg1"/>
                </a:solidFill>
                <a:latin typeface="Roboto" panose="02000000000000000000" pitchFamily="2" charset="0"/>
                <a:ea typeface="Roboto" panose="02000000000000000000" pitchFamily="2" charset="0"/>
              </a:rPr>
              <a:t>Razonable</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61367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338523-925D-6B7F-82B3-B4636F37FF11}"/>
              </a:ext>
            </a:extLst>
          </p:cNvPr>
          <p:cNvPicPr>
            <a:picLocks noChangeAspect="1"/>
          </p:cNvPicPr>
          <p:nvPr/>
        </p:nvPicPr>
        <p:blipFill>
          <a:blip r:embed="rId2"/>
          <a:stretch>
            <a:fillRect/>
          </a:stretch>
        </p:blipFill>
        <p:spPr>
          <a:xfrm>
            <a:off x="16933" y="1845723"/>
            <a:ext cx="12188952" cy="5027943"/>
          </a:xfrm>
          <a:prstGeom prst="rect">
            <a:avLst/>
          </a:prstGeom>
        </p:spPr>
      </p:pic>
      <p:sp>
        <p:nvSpPr>
          <p:cNvPr id="7" name="Rectangle 6">
            <a:extLst>
              <a:ext uri="{FF2B5EF4-FFF2-40B4-BE49-F238E27FC236}">
                <a16:creationId xmlns:a16="http://schemas.microsoft.com/office/drawing/2014/main" id="{2C4F231A-A8BF-0A34-B564-C09342E0C956}"/>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8867A0-82F5-401B-33BB-5B3567162C4C}"/>
              </a:ext>
            </a:extLst>
          </p:cNvPr>
          <p:cNvSpPr txBox="1"/>
          <p:nvPr/>
        </p:nvSpPr>
        <p:spPr>
          <a:xfrm>
            <a:off x="688205" y="2252133"/>
            <a:ext cx="11132783" cy="3937652"/>
          </a:xfrm>
          <a:prstGeom prst="rect">
            <a:avLst/>
          </a:prstGeom>
          <a:noFill/>
        </p:spPr>
        <p:txBody>
          <a:bodyPr wrap="square" lIns="0" tIns="0" rIns="0" bIns="0" numCol="1" rtlCol="0" anchor="t">
            <a:noAutofit/>
          </a:bodyPr>
          <a:lstStyle/>
          <a:p>
            <a:pPr>
              <a:lnSpc>
                <a:spcPct val="95000"/>
              </a:lnSpc>
              <a:spcAft>
                <a:spcPts val="1200"/>
              </a:spcAft>
            </a:pPr>
            <a:r>
              <a:rPr lang="es-ES" sz="2200" b="1" dirty="0">
                <a:solidFill>
                  <a:srgbClr val="03114B"/>
                </a:solidFill>
                <a:latin typeface="Roboto" panose="02000000000000000000" pitchFamily="2" charset="0"/>
                <a:ea typeface="Roboto" panose="02000000000000000000" pitchFamily="2" charset="0"/>
              </a:rPr>
              <a:t>Su tarifa de pago por la Licencia Pagada por Enfermedad debe ser su tarifa horaria regular.</a:t>
            </a:r>
          </a:p>
          <a:p>
            <a:pPr marL="228600" lvl="2" indent="-228600">
              <a:lnSpc>
                <a:spcPct val="95000"/>
              </a:lnSpc>
              <a:spcBef>
                <a:spcPts val="0"/>
              </a:spcBef>
              <a:spcAft>
                <a:spcPts val="1200"/>
              </a:spcAft>
              <a:buClr>
                <a:srgbClr val="398E9F"/>
              </a:buClr>
              <a:buSzPct val="120000"/>
              <a:buFont typeface="Arial,Sans-Serif"/>
              <a:buChar char="•"/>
            </a:pPr>
            <a:r>
              <a:rPr lang="es-ES" sz="2200" b="1" dirty="0">
                <a:solidFill>
                  <a:schemeClr val="accent2">
                    <a:lumMod val="75000"/>
                  </a:schemeClr>
                </a:solidFill>
                <a:latin typeface="Roboto" panose="02000000000000000000" pitchFamily="2" charset="0"/>
                <a:ea typeface="Roboto" panose="02000000000000000000" pitchFamily="2" charset="0"/>
              </a:rPr>
              <a:t>Pago no estándar: </a:t>
            </a:r>
            <a:r>
              <a:rPr lang="es-ES" sz="2200" dirty="0">
                <a:solidFill>
                  <a:srgbClr val="091A3F"/>
                </a:solidFill>
                <a:latin typeface="Roboto" panose="02000000000000000000" pitchFamily="2" charset="0"/>
                <a:ea typeface="Roboto" panose="02000000000000000000" pitchFamily="2" charset="0"/>
              </a:rPr>
              <a:t>sume sus ingresos totales (excluyendo las horas extras) de los últimos siete días trabajados. Divida esto por el total de horas trabajadas en esos días. Esto se aplica si:</a:t>
            </a:r>
          </a:p>
          <a:p>
            <a:pPr marL="460375" lvl="2" indent="-230188">
              <a:lnSpc>
                <a:spcPct val="95000"/>
              </a:lnSpc>
              <a:spcBef>
                <a:spcPts val="0"/>
              </a:spcBef>
              <a:spcAft>
                <a:spcPts val="500"/>
              </a:spcAft>
              <a:buClr>
                <a:srgbClr val="398E9F"/>
              </a:buClr>
              <a:buSzPct val="120000"/>
              <a:buFont typeface="Arial,Sans-Serif"/>
              <a:buChar char="•"/>
            </a:pPr>
            <a:r>
              <a:rPr lang="es-ES" sz="2200" dirty="0">
                <a:solidFill>
                  <a:srgbClr val="03114B"/>
                </a:solidFill>
                <a:latin typeface="Roboto" panose="02000000000000000000" pitchFamily="2" charset="0"/>
                <a:ea typeface="Roboto" panose="02000000000000000000" pitchFamily="2" charset="0"/>
              </a:rPr>
              <a:t>su pago varía</a:t>
            </a:r>
          </a:p>
          <a:p>
            <a:pPr marL="460375" lvl="2" indent="-230188">
              <a:lnSpc>
                <a:spcPct val="95000"/>
              </a:lnSpc>
              <a:spcBef>
                <a:spcPts val="0"/>
              </a:spcBef>
              <a:spcAft>
                <a:spcPts val="500"/>
              </a:spcAft>
              <a:buClr>
                <a:srgbClr val="398E9F"/>
              </a:buClr>
              <a:buSzPct val="120000"/>
              <a:buFont typeface="Arial,Sans-Serif"/>
              <a:buChar char="•"/>
            </a:pPr>
            <a:r>
              <a:rPr lang="es-ES" sz="2200" dirty="0">
                <a:solidFill>
                  <a:srgbClr val="03114B"/>
                </a:solidFill>
                <a:latin typeface="Roboto" panose="02000000000000000000" pitchFamily="2" charset="0"/>
                <a:ea typeface="Roboto" panose="02000000000000000000" pitchFamily="2" charset="0"/>
              </a:rPr>
              <a:t>tiene múltiples trabajos con el mismo empleador</a:t>
            </a:r>
          </a:p>
          <a:p>
            <a:pPr marL="460375" lvl="2" indent="-230188">
              <a:lnSpc>
                <a:spcPct val="95000"/>
              </a:lnSpc>
              <a:spcBef>
                <a:spcPts val="0"/>
              </a:spcBef>
              <a:spcAft>
                <a:spcPts val="500"/>
              </a:spcAft>
              <a:buClr>
                <a:srgbClr val="398E9F"/>
              </a:buClr>
              <a:buSzPct val="120000"/>
              <a:buFont typeface="Arial,Sans-Serif"/>
              <a:buChar char="•"/>
            </a:pPr>
            <a:r>
              <a:rPr lang="es-ES" sz="2200" dirty="0">
                <a:solidFill>
                  <a:srgbClr val="03114B"/>
                </a:solidFill>
                <a:latin typeface="Roboto" panose="02000000000000000000" pitchFamily="2" charset="0"/>
                <a:ea typeface="Roboto" panose="02000000000000000000" pitchFamily="2" charset="0"/>
              </a:rPr>
              <a:t>se le paga por pieza (trabajo por pieza)</a:t>
            </a:r>
          </a:p>
          <a:p>
            <a:pPr marL="460375" lvl="2" indent="-230188">
              <a:lnSpc>
                <a:spcPct val="95000"/>
              </a:lnSpc>
              <a:spcBef>
                <a:spcPts val="0"/>
              </a:spcBef>
              <a:spcAft>
                <a:spcPts val="500"/>
              </a:spcAft>
              <a:buClr>
                <a:srgbClr val="398E9F"/>
              </a:buClr>
              <a:buSzPct val="120000"/>
              <a:buFont typeface="Arial,Sans-Serif"/>
              <a:buChar char="•"/>
            </a:pPr>
            <a:r>
              <a:rPr lang="es-ES" sz="2200" dirty="0">
                <a:solidFill>
                  <a:srgbClr val="03114B"/>
                </a:solidFill>
                <a:latin typeface="Roboto" panose="02000000000000000000" pitchFamily="2" charset="0"/>
                <a:ea typeface="Roboto" panose="02000000000000000000" pitchFamily="2" charset="0"/>
              </a:rPr>
              <a:t>su pago incluye propinas, comida o alojamiento</a:t>
            </a:r>
          </a:p>
          <a:p>
            <a:pPr marL="230188" lvl="1" indent="-230188">
              <a:lnSpc>
                <a:spcPct val="95000"/>
              </a:lnSpc>
              <a:spcAft>
                <a:spcPts val="500"/>
              </a:spcAft>
              <a:buClr>
                <a:srgbClr val="398E9F"/>
              </a:buClr>
              <a:buSzPct val="120000"/>
              <a:buFont typeface="Arial,Sans-Serif"/>
              <a:buChar char="•"/>
            </a:pPr>
            <a:r>
              <a:rPr lang="es-ES" sz="2200" b="1" dirty="0">
                <a:solidFill>
                  <a:schemeClr val="accent2">
                    <a:lumMod val="75000"/>
                  </a:schemeClr>
                </a:solidFill>
                <a:latin typeface="Roboto" panose="02000000000000000000" pitchFamily="2" charset="0"/>
                <a:ea typeface="Roboto" panose="02000000000000000000" pitchFamily="2" charset="0"/>
              </a:rPr>
              <a:t>Pago por comisión: </a:t>
            </a:r>
            <a:r>
              <a:rPr lang="es-ES" sz="2200" dirty="0">
                <a:solidFill>
                  <a:srgbClr val="091A3F"/>
                </a:solidFill>
                <a:latin typeface="Roboto" panose="02000000000000000000" pitchFamily="2" charset="0"/>
                <a:ea typeface="Roboto" panose="02000000000000000000" pitchFamily="2" charset="0"/>
              </a:rPr>
              <a:t>use su salario base por hora o el salario mínimo estatal, lo que sea mayor.</a:t>
            </a:r>
            <a:endParaRPr lang="en-US" sz="2200" dirty="0">
              <a:solidFill>
                <a:srgbClr val="091A3F"/>
              </a:solidFill>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7270522C-D99D-3442-94B6-7EE643D29E02}"/>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6D8436E-1763-8C91-3367-3C13AF7A590D}"/>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1B72E6-AA2E-C4F4-90E5-83EF1166BB8A}"/>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a:solidFill>
                  <a:schemeClr val="bg1"/>
                </a:solidFill>
                <a:latin typeface="Roboto" panose="02000000000000000000" pitchFamily="2" charset="0"/>
                <a:ea typeface="Roboto" panose="02000000000000000000" pitchFamily="2" charset="0"/>
              </a:rPr>
              <a:t>Pago a </a:t>
            </a:r>
            <a:r>
              <a:rPr lang="en-US" sz="4200" b="1" dirty="0" err="1">
                <a:solidFill>
                  <a:schemeClr val="bg1"/>
                </a:solidFill>
                <a:latin typeface="Roboto" panose="02000000000000000000" pitchFamily="2" charset="0"/>
                <a:ea typeface="Roboto" panose="02000000000000000000" pitchFamily="2" charset="0"/>
              </a:rPr>
              <a:t>su</a:t>
            </a:r>
            <a:r>
              <a:rPr lang="en-US" sz="4200" b="1" dirty="0">
                <a:solidFill>
                  <a:schemeClr val="bg1"/>
                </a:solidFill>
                <a:latin typeface="Roboto" panose="02000000000000000000" pitchFamily="2" charset="0"/>
                <a:ea typeface="Roboto" panose="02000000000000000000" pitchFamily="2" charset="0"/>
              </a:rPr>
              <a:t> TARIFA HORARIA REGULAR</a:t>
            </a:r>
          </a:p>
        </p:txBody>
      </p:sp>
    </p:spTree>
    <p:extLst>
      <p:ext uri="{BB962C8B-B14F-4D97-AF65-F5344CB8AC3E}">
        <p14:creationId xmlns:p14="http://schemas.microsoft.com/office/powerpoint/2010/main" val="2648709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6109B2-4605-F8AB-248B-382D26907327}"/>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DC1A9D-8E6C-94A4-624C-CFF9B21D88B7}"/>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BF2CC7-9272-81CF-3539-518AA889F9C9}"/>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Documentación</a:t>
            </a:r>
            <a:endParaRPr lang="en-US" sz="4200" b="1" dirty="0">
              <a:solidFill>
                <a:schemeClr val="bg1"/>
              </a:solidFill>
              <a:latin typeface="Roboto" panose="02000000000000000000" pitchFamily="2" charset="0"/>
              <a:ea typeface="Roboto" panose="02000000000000000000" pitchFamily="2" charset="0"/>
            </a:endParaRPr>
          </a:p>
        </p:txBody>
      </p:sp>
      <p:pic>
        <p:nvPicPr>
          <p:cNvPr id="2" name="Picture 1" descr="A picture containing text&#10;&#10;Description automatically generated">
            <a:extLst>
              <a:ext uri="{FF2B5EF4-FFF2-40B4-BE49-F238E27FC236}">
                <a16:creationId xmlns:a16="http://schemas.microsoft.com/office/drawing/2014/main" id="{763B5895-A5EA-42F5-F060-AEAAA4366935}"/>
              </a:ext>
            </a:extLst>
          </p:cNvPr>
          <p:cNvPicPr>
            <a:picLocks noChangeAspect="1"/>
          </p:cNvPicPr>
          <p:nvPr/>
        </p:nvPicPr>
        <p:blipFill>
          <a:blip r:embed="rId2"/>
          <a:srcRect l="7445" t="45450" r="12653" b="9551"/>
          <a:stretch/>
        </p:blipFill>
        <p:spPr>
          <a:xfrm>
            <a:off x="276445" y="2173863"/>
            <a:ext cx="11639074" cy="4372242"/>
          </a:xfrm>
          <a:prstGeom prst="rect">
            <a:avLst/>
          </a:prstGeom>
        </p:spPr>
      </p:pic>
      <p:sp>
        <p:nvSpPr>
          <p:cNvPr id="7" name="TextBox 6">
            <a:extLst>
              <a:ext uri="{FF2B5EF4-FFF2-40B4-BE49-F238E27FC236}">
                <a16:creationId xmlns:a16="http://schemas.microsoft.com/office/drawing/2014/main" id="{83B05A5F-070D-BA70-1995-F3868E90D444}"/>
              </a:ext>
            </a:extLst>
          </p:cNvPr>
          <p:cNvSpPr txBox="1"/>
          <p:nvPr/>
        </p:nvSpPr>
        <p:spPr>
          <a:xfrm>
            <a:off x="688206" y="2312894"/>
            <a:ext cx="8794461" cy="4152375"/>
          </a:xfrm>
          <a:prstGeom prst="rect">
            <a:avLst/>
          </a:prstGeom>
          <a:noFill/>
        </p:spPr>
        <p:txBody>
          <a:bodyPr wrap="square" lIns="0" tIns="0" rIns="0" bIns="0" rtlCol="0" anchor="t">
            <a:noAutofit/>
          </a:bodyPr>
          <a:lstStyle/>
          <a:p>
            <a:pPr marL="274320" lvl="2" indent="-274320">
              <a:lnSpc>
                <a:spcPct val="95000"/>
              </a:lnSpc>
              <a:spcAft>
                <a:spcPts val="600"/>
              </a:spcAft>
              <a:buClr>
                <a:srgbClr val="398E9F"/>
              </a:buClr>
              <a:buSzPct val="120000"/>
              <a:buFont typeface="Arial,Sans-Serif"/>
              <a:buChar char="•"/>
            </a:pPr>
            <a:r>
              <a:rPr lang="es-ES" sz="2300" dirty="0">
                <a:solidFill>
                  <a:srgbClr val="03114B"/>
                </a:solidFill>
                <a:latin typeface="Roboto" panose="02000000000000000000" pitchFamily="2" charset="0"/>
                <a:ea typeface="Roboto" panose="02000000000000000000" pitchFamily="2" charset="0"/>
              </a:rPr>
              <a:t>Su empleador no puede exigir documentación por un día de licencia por enfermedad, ni por dos días consecutivos.</a:t>
            </a:r>
          </a:p>
          <a:p>
            <a:pPr marL="274320" lvl="2" indent="-274320">
              <a:lnSpc>
                <a:spcPct val="95000"/>
              </a:lnSpc>
              <a:spcAft>
                <a:spcPts val="600"/>
              </a:spcAft>
              <a:buClr>
                <a:srgbClr val="398E9F"/>
              </a:buClr>
              <a:buSzPct val="120000"/>
              <a:buFont typeface="Arial,Sans-Serif"/>
              <a:buChar char="•"/>
            </a:pPr>
            <a:r>
              <a:rPr lang="es-ES" sz="2300" dirty="0">
                <a:solidFill>
                  <a:srgbClr val="03114B"/>
                </a:solidFill>
                <a:latin typeface="Roboto" panose="02000000000000000000" pitchFamily="2" charset="0"/>
                <a:ea typeface="Roboto" panose="02000000000000000000" pitchFamily="2" charset="0"/>
              </a:rPr>
              <a:t>El empleador puede exigir documentación si toma tres o más días consecutivos.</a:t>
            </a:r>
          </a:p>
          <a:p>
            <a:pPr marL="274320" lvl="2" indent="-274320">
              <a:lnSpc>
                <a:spcPct val="95000"/>
              </a:lnSpc>
              <a:spcAft>
                <a:spcPts val="600"/>
              </a:spcAft>
              <a:buClr>
                <a:srgbClr val="398E9F"/>
              </a:buClr>
              <a:buSzPct val="120000"/>
              <a:buFont typeface="Arial,Sans-Serif"/>
              <a:buChar char="•"/>
            </a:pPr>
            <a:r>
              <a:rPr lang="es-ES" sz="2300" dirty="0">
                <a:solidFill>
                  <a:srgbClr val="03114B"/>
                </a:solidFill>
                <a:latin typeface="Roboto" panose="02000000000000000000" pitchFamily="2" charset="0"/>
                <a:ea typeface="Roboto" panose="02000000000000000000" pitchFamily="2" charset="0"/>
              </a:rPr>
              <a:t>Los empleadores pueden preguntarle la razón de su licencia.</a:t>
            </a:r>
          </a:p>
          <a:p>
            <a:pPr marL="274320" lvl="2" indent="-274320">
              <a:lnSpc>
                <a:spcPct val="95000"/>
              </a:lnSpc>
              <a:spcAft>
                <a:spcPts val="600"/>
              </a:spcAft>
              <a:buClr>
                <a:srgbClr val="398E9F"/>
              </a:buClr>
              <a:buSzPct val="120000"/>
              <a:buFont typeface="Arial,Sans-Serif"/>
              <a:buChar char="•"/>
            </a:pPr>
            <a:r>
              <a:rPr lang="es-ES" sz="2300" dirty="0">
                <a:solidFill>
                  <a:srgbClr val="03114B"/>
                </a:solidFill>
                <a:latin typeface="Roboto" panose="02000000000000000000" pitchFamily="2" charset="0"/>
                <a:ea typeface="Roboto" panose="02000000000000000000" pitchFamily="2" charset="0"/>
              </a:rPr>
              <a:t>Si su empleador no tiene permitido pedir documentación, debe asumir que su razón para tomar la licencia es válida.</a:t>
            </a:r>
          </a:p>
          <a:p>
            <a:pPr marL="0" lvl="2">
              <a:lnSpc>
                <a:spcPct val="95000"/>
              </a:lnSpc>
              <a:spcAft>
                <a:spcPts val="600"/>
              </a:spcAft>
              <a:buClr>
                <a:srgbClr val="398E9F"/>
              </a:buClr>
              <a:buSzPct val="120000"/>
            </a:pPr>
            <a:endParaRPr lang="es-ES" sz="2300" b="1" dirty="0">
              <a:solidFill>
                <a:srgbClr val="03114B"/>
              </a:solidFill>
              <a:latin typeface="Roboto" panose="02000000000000000000" pitchFamily="2" charset="0"/>
              <a:ea typeface="Roboto" panose="02000000000000000000" pitchFamily="2" charset="0"/>
            </a:endParaRPr>
          </a:p>
          <a:p>
            <a:pPr marL="0" lvl="2">
              <a:lnSpc>
                <a:spcPct val="95000"/>
              </a:lnSpc>
              <a:spcAft>
                <a:spcPts val="600"/>
              </a:spcAft>
              <a:buClr>
                <a:srgbClr val="398E9F"/>
              </a:buClr>
              <a:buSzPct val="120000"/>
            </a:pPr>
            <a:r>
              <a:rPr lang="es-ES" sz="2300" b="1" dirty="0">
                <a:solidFill>
                  <a:schemeClr val="accent2">
                    <a:lumMod val="75000"/>
                  </a:schemeClr>
                </a:solidFill>
                <a:latin typeface="Roboto" panose="02000000000000000000" pitchFamily="2" charset="0"/>
                <a:ea typeface="Roboto" panose="02000000000000000000" pitchFamily="2" charset="0"/>
              </a:rPr>
              <a:t>Períodos de alta demanda predeterminados: </a:t>
            </a:r>
            <a:r>
              <a:rPr lang="es-ES" sz="2300" dirty="0">
                <a:solidFill>
                  <a:srgbClr val="091A3F"/>
                </a:solidFill>
                <a:latin typeface="Roboto" panose="02000000000000000000" pitchFamily="2" charset="0"/>
                <a:ea typeface="Roboto" panose="02000000000000000000" pitchFamily="2" charset="0"/>
              </a:rPr>
              <a:t>Los empleadores pueden exigirle que proporcione documentación. Deben informarle sobre estas fechas.</a:t>
            </a:r>
            <a:endParaRPr lang="en-US" sz="2300" dirty="0">
              <a:solidFill>
                <a:srgbClr val="091A3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5833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AF2E40-1DAE-BFFC-5024-2721528C5F11}"/>
              </a:ext>
            </a:extLst>
          </p:cNvPr>
          <p:cNvSpPr/>
          <p:nvPr/>
        </p:nvSpPr>
        <p:spPr>
          <a:xfrm>
            <a:off x="276447" y="2351146"/>
            <a:ext cx="6966834" cy="2983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nip Single Corner Rectangle 2">
            <a:extLst>
              <a:ext uri="{FF2B5EF4-FFF2-40B4-BE49-F238E27FC236}">
                <a16:creationId xmlns:a16="http://schemas.microsoft.com/office/drawing/2014/main" id="{37116E9E-DC7A-C6B8-CB64-D40A5B5BB968}"/>
              </a:ext>
            </a:extLst>
          </p:cNvPr>
          <p:cNvSpPr/>
          <p:nvPr/>
        </p:nvSpPr>
        <p:spPr>
          <a:xfrm flipV="1">
            <a:off x="276446" y="5558780"/>
            <a:ext cx="11639073" cy="987326"/>
          </a:xfrm>
          <a:custGeom>
            <a:avLst/>
            <a:gdLst>
              <a:gd name="connsiteX0" fmla="*/ 0 w 11639073"/>
              <a:gd name="connsiteY0" fmla="*/ 0 h 987326"/>
              <a:gd name="connsiteX1" fmla="*/ 11474515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28799 w 11639073"/>
              <a:gd name="connsiteY2" fmla="*/ 257026 h 987326"/>
              <a:gd name="connsiteX3" fmla="*/ 11639073 w 11639073"/>
              <a:gd name="connsiteY3" fmla="*/ 987326 h 987326"/>
              <a:gd name="connsiteX4" fmla="*/ 0 w 11639073"/>
              <a:gd name="connsiteY4" fmla="*/ 987326 h 987326"/>
              <a:gd name="connsiteX5" fmla="*/ 0 w 11639073"/>
              <a:gd name="connsiteY5" fmla="*/ 0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9073" h="987326">
                <a:moveTo>
                  <a:pt x="0" y="0"/>
                </a:moveTo>
                <a:lnTo>
                  <a:pt x="11073823" y="0"/>
                </a:lnTo>
                <a:lnTo>
                  <a:pt x="11628799" y="257026"/>
                </a:lnTo>
                <a:lnTo>
                  <a:pt x="11639073" y="987326"/>
                </a:lnTo>
                <a:lnTo>
                  <a:pt x="0" y="987326"/>
                </a:lnTo>
                <a:lnTo>
                  <a:pt x="0" y="0"/>
                </a:lnTo>
                <a:close/>
              </a:path>
            </a:pathLst>
          </a:cu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66A881-96C0-AAD0-14C7-D4DB5A842544}"/>
              </a:ext>
            </a:extLst>
          </p:cNvPr>
          <p:cNvSpPr/>
          <p:nvPr/>
        </p:nvSpPr>
        <p:spPr>
          <a:xfrm>
            <a:off x="0" y="-1"/>
            <a:ext cx="12192000" cy="213702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6F2D0EE-645D-6A25-12C6-429027CBFBF2}"/>
              </a:ext>
            </a:extLst>
          </p:cNvPr>
          <p:cNvSpPr/>
          <p:nvPr/>
        </p:nvSpPr>
        <p:spPr>
          <a:xfrm>
            <a:off x="276447" y="311894"/>
            <a:ext cx="11639072" cy="1521331"/>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BAC40D-915A-1142-0838-B6B08F0BA0CE}"/>
              </a:ext>
            </a:extLst>
          </p:cNvPr>
          <p:cNvSpPr txBox="1"/>
          <p:nvPr/>
        </p:nvSpPr>
        <p:spPr>
          <a:xfrm>
            <a:off x="688206" y="519504"/>
            <a:ext cx="11063527" cy="150999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90000"/>
              </a:lnSpc>
            </a:pPr>
            <a:r>
              <a:rPr lang="en-US" sz="4200" b="1" dirty="0">
                <a:solidFill>
                  <a:schemeClr val="bg1"/>
                </a:solidFill>
                <a:latin typeface="Roboto" panose="02000000000000000000" pitchFamily="2" charset="0"/>
                <a:ea typeface="Roboto" panose="02000000000000000000" pitchFamily="2" charset="0"/>
              </a:rPr>
              <a:t>No </a:t>
            </a:r>
            <a:r>
              <a:rPr lang="en-US" sz="4200" b="1" dirty="0" err="1">
                <a:solidFill>
                  <a:schemeClr val="bg1"/>
                </a:solidFill>
                <a:latin typeface="Roboto" panose="02000000000000000000" pitchFamily="2" charset="0"/>
                <a:ea typeface="Roboto" panose="02000000000000000000" pitchFamily="2" charset="0"/>
              </a:rPr>
              <a:t>Está</a:t>
            </a:r>
            <a:r>
              <a:rPr lang="en-US" sz="4200" b="1" dirty="0">
                <a:solidFill>
                  <a:schemeClr val="bg1"/>
                </a:solidFill>
                <a:latin typeface="Roboto" panose="02000000000000000000" pitchFamily="2" charset="0"/>
                <a:ea typeface="Roboto" panose="02000000000000000000" pitchFamily="2" charset="0"/>
              </a:rPr>
              <a:t> Obligado/A </a:t>
            </a:r>
            <a:r>
              <a:rPr lang="en-US" sz="4200" b="1" dirty="0" err="1">
                <a:solidFill>
                  <a:schemeClr val="bg1"/>
                </a:solidFill>
                <a:latin typeface="Roboto" panose="02000000000000000000" pitchFamily="2" charset="0"/>
                <a:ea typeface="Roboto" panose="02000000000000000000" pitchFamily="2" charset="0"/>
              </a:rPr>
              <a:t>A</a:t>
            </a:r>
            <a:r>
              <a:rPr lang="en-US" sz="4200" b="1" dirty="0">
                <a:solidFill>
                  <a:schemeClr val="bg1"/>
                </a:solidFill>
                <a:latin typeface="Roboto" panose="02000000000000000000" pitchFamily="2" charset="0"/>
                <a:ea typeface="Roboto" panose="02000000000000000000" pitchFamily="2" charset="0"/>
              </a:rPr>
              <a:t> RECUPERAR HORAS Ni A ENCONTRAR REEMPLAZO</a:t>
            </a:r>
          </a:p>
        </p:txBody>
      </p:sp>
      <p:pic>
        <p:nvPicPr>
          <p:cNvPr id="4" name="Picture 3">
            <a:extLst>
              <a:ext uri="{FF2B5EF4-FFF2-40B4-BE49-F238E27FC236}">
                <a16:creationId xmlns:a16="http://schemas.microsoft.com/office/drawing/2014/main" id="{555FC8D4-E632-F867-5CDE-C8DA32D19A26}"/>
              </a:ext>
            </a:extLst>
          </p:cNvPr>
          <p:cNvPicPr>
            <a:picLocks noChangeAspect="1"/>
          </p:cNvPicPr>
          <p:nvPr/>
        </p:nvPicPr>
        <p:blipFill rotWithShape="1">
          <a:blip r:embed="rId2"/>
          <a:srcRect l="6746" r="3385" b="11309"/>
          <a:stretch/>
        </p:blipFill>
        <p:spPr>
          <a:xfrm>
            <a:off x="7376845" y="2344634"/>
            <a:ext cx="4538674" cy="2983079"/>
          </a:xfrm>
          <a:prstGeom prst="rect">
            <a:avLst/>
          </a:prstGeom>
        </p:spPr>
      </p:pic>
      <p:sp>
        <p:nvSpPr>
          <p:cNvPr id="12" name="TextBox 11">
            <a:extLst>
              <a:ext uri="{FF2B5EF4-FFF2-40B4-BE49-F238E27FC236}">
                <a16:creationId xmlns:a16="http://schemas.microsoft.com/office/drawing/2014/main" id="{44C134E1-3AD0-BD5D-B1BC-77DA8B4E3202}"/>
              </a:ext>
            </a:extLst>
          </p:cNvPr>
          <p:cNvSpPr txBox="1"/>
          <p:nvPr/>
        </p:nvSpPr>
        <p:spPr>
          <a:xfrm>
            <a:off x="688206" y="2479419"/>
            <a:ext cx="6555075" cy="2849530"/>
          </a:xfrm>
          <a:prstGeom prst="rect">
            <a:avLst/>
          </a:prstGeom>
          <a:noFill/>
        </p:spPr>
        <p:txBody>
          <a:bodyPr wrap="square" lIns="0" tIns="0" rIns="0" bIns="0" numCol="1" rtlCol="0" anchor="t">
            <a:noAutofit/>
          </a:bodyPr>
          <a:lstStyle/>
          <a:p>
            <a:pPr>
              <a:lnSpc>
                <a:spcPct val="95000"/>
              </a:lnSpc>
              <a:spcAft>
                <a:spcPts val="1200"/>
              </a:spcAft>
            </a:pPr>
            <a:r>
              <a:rPr lang="es-ES" sz="2450" b="1" dirty="0">
                <a:solidFill>
                  <a:schemeClr val="accent2">
                    <a:lumMod val="75000"/>
                  </a:schemeClr>
                </a:solidFill>
                <a:latin typeface="Roboto" panose="02000000000000000000" pitchFamily="2" charset="0"/>
                <a:ea typeface="Roboto" panose="02000000000000000000" pitchFamily="2" charset="0"/>
              </a:rPr>
              <a:t>Su empleador/a no puede:</a:t>
            </a:r>
            <a:r>
              <a:rPr lang="en-US" sz="2450" b="1" dirty="0">
                <a:solidFill>
                  <a:schemeClr val="accent2">
                    <a:lumMod val="75000"/>
                  </a:schemeClr>
                </a:solidFill>
                <a:latin typeface="Roboto" panose="02000000000000000000" pitchFamily="2" charset="0"/>
                <a:ea typeface="Roboto" panose="02000000000000000000" pitchFamily="2" charset="0"/>
              </a:rPr>
              <a:t>  </a:t>
            </a:r>
          </a:p>
          <a:p>
            <a:pPr marL="228600" lvl="2" indent="-228600">
              <a:lnSpc>
                <a:spcPct val="95000"/>
              </a:lnSpc>
              <a:spcBef>
                <a:spcPts val="0"/>
              </a:spcBef>
              <a:spcAft>
                <a:spcPts val="1200"/>
              </a:spcAft>
              <a:buClr>
                <a:srgbClr val="398E9F"/>
              </a:buClr>
              <a:buSzPct val="120000"/>
              <a:buFont typeface="Arial,Sans-Serif"/>
              <a:buChar char="•"/>
            </a:pPr>
            <a:r>
              <a:rPr lang="es-ES" sz="2450" dirty="0">
                <a:solidFill>
                  <a:srgbClr val="091A3F"/>
                </a:solidFill>
                <a:latin typeface="Roboto" panose="02000000000000000000" pitchFamily="2" charset="0"/>
                <a:ea typeface="Roboto" panose="02000000000000000000" pitchFamily="2" charset="0"/>
              </a:rPr>
              <a:t>Exigirle que recupere horas en lugar de usar la licencia pagada por enfermedad</a:t>
            </a:r>
          </a:p>
          <a:p>
            <a:pPr marL="228600" lvl="2" indent="-228600">
              <a:lnSpc>
                <a:spcPct val="95000"/>
              </a:lnSpc>
              <a:spcBef>
                <a:spcPts val="0"/>
              </a:spcBef>
              <a:spcAft>
                <a:spcPts val="1200"/>
              </a:spcAft>
              <a:buClr>
                <a:srgbClr val="398E9F"/>
              </a:buClr>
              <a:buSzPct val="120000"/>
              <a:buFont typeface="Arial,Sans-Serif"/>
              <a:buChar char="•"/>
            </a:pPr>
            <a:r>
              <a:rPr lang="es-ES" sz="2450" dirty="0">
                <a:solidFill>
                  <a:srgbClr val="091A3F"/>
                </a:solidFill>
                <a:latin typeface="Roboto" panose="02000000000000000000" pitchFamily="2" charset="0"/>
                <a:ea typeface="Roboto" panose="02000000000000000000" pitchFamily="2" charset="0"/>
              </a:rPr>
              <a:t>Obligarle a encontrar un reemplazo para su turno</a:t>
            </a:r>
          </a:p>
          <a:p>
            <a:pPr marL="0" lvl="2">
              <a:lnSpc>
                <a:spcPct val="95000"/>
              </a:lnSpc>
              <a:spcBef>
                <a:spcPts val="0"/>
              </a:spcBef>
              <a:spcAft>
                <a:spcPts val="1200"/>
              </a:spcAft>
              <a:buClr>
                <a:srgbClr val="398E9F"/>
              </a:buClr>
              <a:buSzPct val="120000"/>
            </a:pPr>
            <a:r>
              <a:rPr lang="es-ES" sz="2450" dirty="0">
                <a:solidFill>
                  <a:srgbClr val="091A3F"/>
                </a:solidFill>
                <a:latin typeface="Roboto" panose="02000000000000000000" pitchFamily="2" charset="0"/>
                <a:ea typeface="Roboto" panose="02000000000000000000" pitchFamily="2" charset="0"/>
              </a:rPr>
              <a:t>Pueden permitirle recuperar horas si </a:t>
            </a:r>
            <a:r>
              <a:rPr lang="es-ES" sz="2450" b="1" dirty="0">
                <a:solidFill>
                  <a:srgbClr val="C55A11"/>
                </a:solidFill>
                <a:latin typeface="Roboto" panose="02000000000000000000" pitchFamily="2" charset="0"/>
                <a:ea typeface="Roboto" panose="02000000000000000000" pitchFamily="2" charset="0"/>
              </a:rPr>
              <a:t>ambos</a:t>
            </a:r>
            <a:r>
              <a:rPr lang="es-ES" sz="2450" dirty="0">
                <a:solidFill>
                  <a:srgbClr val="091A3F"/>
                </a:solidFill>
                <a:latin typeface="Roboto" panose="02000000000000000000" pitchFamily="2" charset="0"/>
                <a:ea typeface="Roboto" panose="02000000000000000000" pitchFamily="2" charset="0"/>
              </a:rPr>
              <a:t> están de acuerdo.</a:t>
            </a:r>
            <a:endParaRPr lang="en-US" sz="2450" dirty="0">
              <a:solidFill>
                <a:srgbClr val="091A3F"/>
              </a:solidFill>
              <a:latin typeface="Roboto" panose="02000000000000000000" pitchFamily="2" charset="0"/>
              <a:ea typeface="Roboto" panose="02000000000000000000" pitchFamily="2" charset="0"/>
            </a:endParaRPr>
          </a:p>
        </p:txBody>
      </p:sp>
      <p:pic>
        <p:nvPicPr>
          <p:cNvPr id="2" name="Picture 1">
            <a:extLst>
              <a:ext uri="{FF2B5EF4-FFF2-40B4-BE49-F238E27FC236}">
                <a16:creationId xmlns:a16="http://schemas.microsoft.com/office/drawing/2014/main" id="{95597C27-A1DF-BD1C-A917-AC3F5762B986}"/>
              </a:ext>
            </a:extLst>
          </p:cNvPr>
          <p:cNvPicPr>
            <a:picLocks noChangeAspect="1"/>
          </p:cNvPicPr>
          <p:nvPr/>
        </p:nvPicPr>
        <p:blipFill>
          <a:blip r:embed="rId3"/>
          <a:stretch>
            <a:fillRect/>
          </a:stretch>
        </p:blipFill>
        <p:spPr>
          <a:xfrm>
            <a:off x="7410883" y="2360901"/>
            <a:ext cx="4505325" cy="2967472"/>
          </a:xfrm>
          <a:prstGeom prst="rect">
            <a:avLst/>
          </a:prstGeom>
        </p:spPr>
      </p:pic>
    </p:spTree>
    <p:extLst>
      <p:ext uri="{BB962C8B-B14F-4D97-AF65-F5344CB8AC3E}">
        <p14:creationId xmlns:p14="http://schemas.microsoft.com/office/powerpoint/2010/main" val="1210217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E6AC07-5E29-B06C-F7D2-8FCCBC6E858C}"/>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6AF8F-7794-A860-5EF4-8A7F7051EE36}"/>
              </a:ext>
            </a:extLst>
          </p:cNvPr>
          <p:cNvSpPr/>
          <p:nvPr/>
        </p:nvSpPr>
        <p:spPr>
          <a:xfrm>
            <a:off x="276447" y="2156918"/>
            <a:ext cx="6966834" cy="317730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03180DB-E175-A777-333B-9FF382A5CF7F}"/>
              </a:ext>
            </a:extLst>
          </p:cNvPr>
          <p:cNvSpPr txBox="1"/>
          <p:nvPr/>
        </p:nvSpPr>
        <p:spPr>
          <a:xfrm>
            <a:off x="688206" y="2156918"/>
            <a:ext cx="6269547" cy="2849530"/>
          </a:xfrm>
          <a:prstGeom prst="rect">
            <a:avLst/>
          </a:prstGeom>
          <a:noFill/>
        </p:spPr>
        <p:txBody>
          <a:bodyPr wrap="square" lIns="0" tIns="0" rIns="0" bIns="0" numCol="1" rtlCol="0" anchor="t">
            <a:noAutofit/>
          </a:bodyPr>
          <a:lstStyle/>
          <a:p>
            <a:pPr marL="274320" indent="-274320" fontAlgn="base">
              <a:lnSpc>
                <a:spcPct val="95000"/>
              </a:lnSpc>
              <a:spcAft>
                <a:spcPts val="900"/>
              </a:spcAft>
              <a:buClr>
                <a:srgbClr val="398E9F"/>
              </a:buClr>
              <a:buSzPct val="120000"/>
              <a:buFont typeface="Arial"/>
              <a:buChar char="•"/>
            </a:pPr>
            <a:r>
              <a:rPr lang="es-ES" sz="2400" dirty="0">
                <a:solidFill>
                  <a:srgbClr val="091A3F"/>
                </a:solidFill>
                <a:latin typeface="Roboto" panose="02000000000000000000" pitchFamily="2" charset="0"/>
                <a:ea typeface="Roboto" panose="02000000000000000000" pitchFamily="2" charset="0"/>
              </a:rPr>
              <a:t>Esta presentación se ofrece como información general y no como asesoría legal. </a:t>
            </a:r>
          </a:p>
          <a:p>
            <a:pPr marL="274320" indent="-274320" fontAlgn="base">
              <a:lnSpc>
                <a:spcPct val="95000"/>
              </a:lnSpc>
              <a:spcAft>
                <a:spcPts val="900"/>
              </a:spcAft>
              <a:buClr>
                <a:srgbClr val="398E9F"/>
              </a:buClr>
              <a:buSzPct val="120000"/>
              <a:buFont typeface="Arial"/>
              <a:buChar char="•"/>
            </a:pPr>
            <a:r>
              <a:rPr lang="es-ES" sz="2400" dirty="0">
                <a:solidFill>
                  <a:srgbClr val="091A3F"/>
                </a:solidFill>
                <a:latin typeface="Roboto" panose="02000000000000000000" pitchFamily="2" charset="0"/>
                <a:ea typeface="Roboto" panose="02000000000000000000" pitchFamily="2" charset="0"/>
              </a:rPr>
              <a:t>El Registro de NJ y el Código Administrativo de NJ siguen siendo las fuentes oficiales de información normativa publicada por el NJDOL</a:t>
            </a:r>
            <a:r>
              <a:rPr lang="es-ES" sz="2000" dirty="0">
                <a:solidFill>
                  <a:srgbClr val="091A3F"/>
                </a:solidFill>
                <a:latin typeface="Roboto" panose="02000000000000000000" pitchFamily="2" charset="0"/>
                <a:ea typeface="Roboto" panose="02000000000000000000" pitchFamily="2" charset="0"/>
              </a:rPr>
              <a:t>.</a:t>
            </a:r>
            <a:r>
              <a:rPr lang="en-US" i="1" dirty="0">
                <a:solidFill>
                  <a:srgbClr val="091A3F"/>
                </a:solidFill>
                <a:latin typeface="Roboto" panose="02000000000000000000" pitchFamily="2" charset="0"/>
                <a:ea typeface="Roboto" panose="02000000000000000000" pitchFamily="2" charset="0"/>
              </a:rPr>
              <a:t>	</a:t>
            </a:r>
          </a:p>
          <a:p>
            <a:pPr fontAlgn="base">
              <a:lnSpc>
                <a:spcPct val="95000"/>
              </a:lnSpc>
              <a:spcAft>
                <a:spcPts val="900"/>
              </a:spcAft>
              <a:buClr>
                <a:srgbClr val="398E9F"/>
              </a:buClr>
              <a:buSzPct val="120000"/>
            </a:pPr>
            <a:r>
              <a:rPr lang="es-ES" i="1" dirty="0">
                <a:solidFill>
                  <a:srgbClr val="091A3F"/>
                </a:solidFill>
                <a:latin typeface="Roboto" panose="02000000000000000000" pitchFamily="2" charset="0"/>
                <a:ea typeface="Roboto" panose="02000000000000000000" pitchFamily="2" charset="0"/>
              </a:rPr>
              <a:t>Esta presentación fue creada con la ayuda de inteligencia artificial generativa.</a:t>
            </a:r>
            <a:endParaRPr lang="en-US" i="1" dirty="0">
              <a:solidFill>
                <a:srgbClr val="091A3F"/>
              </a:solidFill>
              <a:latin typeface="Roboto" panose="02000000000000000000" pitchFamily="2" charset="0"/>
              <a:ea typeface="Roboto" panose="02000000000000000000" pitchFamily="2" charset="0"/>
            </a:endParaRPr>
          </a:p>
        </p:txBody>
      </p:sp>
      <p:pic>
        <p:nvPicPr>
          <p:cNvPr id="5" name="Picture 4" descr="A blue and white rectangular object&#10;&#10;Description automatically generated">
            <a:extLst>
              <a:ext uri="{FF2B5EF4-FFF2-40B4-BE49-F238E27FC236}">
                <a16:creationId xmlns:a16="http://schemas.microsoft.com/office/drawing/2014/main" id="{A4F1A614-6506-8CE7-2F0D-A114AA6E2875}"/>
              </a:ext>
            </a:extLst>
          </p:cNvPr>
          <p:cNvPicPr>
            <a:picLocks noChangeAspect="1"/>
          </p:cNvPicPr>
          <p:nvPr/>
        </p:nvPicPr>
        <p:blipFill>
          <a:blip r:embed="rId2"/>
          <a:stretch>
            <a:fillRect/>
          </a:stretch>
        </p:blipFill>
        <p:spPr>
          <a:xfrm>
            <a:off x="0" y="-1"/>
            <a:ext cx="0" cy="0"/>
          </a:xfrm>
          <a:prstGeom prst="rect">
            <a:avLst/>
          </a:prstGeom>
        </p:spPr>
      </p:pic>
      <p:sp>
        <p:nvSpPr>
          <p:cNvPr id="7" name="Rectangle 6">
            <a:extLst>
              <a:ext uri="{FF2B5EF4-FFF2-40B4-BE49-F238E27FC236}">
                <a16:creationId xmlns:a16="http://schemas.microsoft.com/office/drawing/2014/main" id="{E3B65BEA-C326-39FD-2A69-BEDC9E9E4AD8}"/>
              </a:ext>
            </a:extLst>
          </p:cNvPr>
          <p:cNvSpPr/>
          <p:nvPr/>
        </p:nvSpPr>
        <p:spPr>
          <a:xfrm>
            <a:off x="276447" y="311895"/>
            <a:ext cx="11639072" cy="1325520"/>
          </a:xfrm>
          <a:prstGeom prst="rect">
            <a:avLst/>
          </a:prstGeom>
          <a:solidFill>
            <a:srgbClr val="30628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EBC034-F4DB-062E-3B2E-31BD7D439C49}"/>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a:solidFill>
                  <a:schemeClr val="bg1"/>
                </a:solidFill>
                <a:latin typeface="Roboto" panose="02000000000000000000" pitchFamily="2" charset="0"/>
                <a:ea typeface="Roboto" panose="02000000000000000000" pitchFamily="2" charset="0"/>
              </a:rPr>
              <a:t>Aviso Legal</a:t>
            </a:r>
          </a:p>
        </p:txBody>
      </p:sp>
      <p:sp>
        <p:nvSpPr>
          <p:cNvPr id="3" name="Snip Single Corner Rectangle 2">
            <a:extLst>
              <a:ext uri="{FF2B5EF4-FFF2-40B4-BE49-F238E27FC236}">
                <a16:creationId xmlns:a16="http://schemas.microsoft.com/office/drawing/2014/main" id="{26F7B915-0A02-1732-5876-A0157F3459D7}"/>
              </a:ext>
            </a:extLst>
          </p:cNvPr>
          <p:cNvSpPr/>
          <p:nvPr/>
        </p:nvSpPr>
        <p:spPr>
          <a:xfrm flipV="1">
            <a:off x="276446" y="5558780"/>
            <a:ext cx="11639073" cy="987326"/>
          </a:xfrm>
          <a:custGeom>
            <a:avLst/>
            <a:gdLst>
              <a:gd name="connsiteX0" fmla="*/ 0 w 11639073"/>
              <a:gd name="connsiteY0" fmla="*/ 0 h 987326"/>
              <a:gd name="connsiteX1" fmla="*/ 11474515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28799 w 11639073"/>
              <a:gd name="connsiteY2" fmla="*/ 257026 h 987326"/>
              <a:gd name="connsiteX3" fmla="*/ 11639073 w 11639073"/>
              <a:gd name="connsiteY3" fmla="*/ 987326 h 987326"/>
              <a:gd name="connsiteX4" fmla="*/ 0 w 11639073"/>
              <a:gd name="connsiteY4" fmla="*/ 987326 h 987326"/>
              <a:gd name="connsiteX5" fmla="*/ 0 w 11639073"/>
              <a:gd name="connsiteY5" fmla="*/ 0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9073" h="987326">
                <a:moveTo>
                  <a:pt x="0" y="0"/>
                </a:moveTo>
                <a:lnTo>
                  <a:pt x="11073823" y="0"/>
                </a:lnTo>
                <a:lnTo>
                  <a:pt x="11628799" y="257026"/>
                </a:lnTo>
                <a:lnTo>
                  <a:pt x="11639073" y="987326"/>
                </a:lnTo>
                <a:lnTo>
                  <a:pt x="0" y="987326"/>
                </a:lnTo>
                <a:lnTo>
                  <a:pt x="0" y="0"/>
                </a:lnTo>
                <a:close/>
              </a:path>
            </a:pathLst>
          </a:cu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person, indoor, person&#10;&#10;Description automatically generated">
            <a:extLst>
              <a:ext uri="{FF2B5EF4-FFF2-40B4-BE49-F238E27FC236}">
                <a16:creationId xmlns:a16="http://schemas.microsoft.com/office/drawing/2014/main" id="{E387A639-DECD-DCDD-BE91-82A03279FA11}"/>
              </a:ext>
            </a:extLst>
          </p:cNvPr>
          <p:cNvPicPr>
            <a:picLocks noChangeAspect="1"/>
          </p:cNvPicPr>
          <p:nvPr/>
        </p:nvPicPr>
        <p:blipFill>
          <a:blip r:embed="rId3"/>
          <a:srcRect t="8378" r="19399" b="6898"/>
          <a:stretch/>
        </p:blipFill>
        <p:spPr>
          <a:xfrm>
            <a:off x="7376845" y="2156919"/>
            <a:ext cx="4538674" cy="3177308"/>
          </a:xfrm>
          <a:prstGeom prst="rect">
            <a:avLst/>
          </a:prstGeom>
        </p:spPr>
      </p:pic>
    </p:spTree>
    <p:extLst>
      <p:ext uri="{BB962C8B-B14F-4D97-AF65-F5344CB8AC3E}">
        <p14:creationId xmlns:p14="http://schemas.microsoft.com/office/powerpoint/2010/main" val="3675735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070B69-491E-3AF9-F155-29A72F2DC210}"/>
              </a:ext>
            </a:extLst>
          </p:cNvPr>
          <p:cNvSpPr/>
          <p:nvPr/>
        </p:nvSpPr>
        <p:spPr>
          <a:xfrm>
            <a:off x="276447" y="2156918"/>
            <a:ext cx="11639072" cy="317730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BEEBF82-D1A4-6AAE-A359-2C0EE20B835A}"/>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008B75B-7DA6-1BC8-4AE1-C25F428C3F61}"/>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703845-9DAB-FC87-71A3-756FBA28323E}"/>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Licencia por enfermedad NO UTILIZADA</a:t>
            </a:r>
            <a:endParaRPr lang="en-US" sz="4200" b="1" dirty="0">
              <a:solidFill>
                <a:schemeClr val="bg1"/>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A6B435A7-DB3C-6ACA-4CF1-C8CAFA135D97}"/>
              </a:ext>
            </a:extLst>
          </p:cNvPr>
          <p:cNvSpPr txBox="1"/>
          <p:nvPr/>
        </p:nvSpPr>
        <p:spPr>
          <a:xfrm>
            <a:off x="688206" y="2365249"/>
            <a:ext cx="10667366" cy="3177307"/>
          </a:xfrm>
          <a:prstGeom prst="rect">
            <a:avLst/>
          </a:prstGeom>
          <a:noFill/>
        </p:spPr>
        <p:txBody>
          <a:bodyPr wrap="square" lIns="0" tIns="0" rIns="0" bIns="0" rtlCol="0" anchor="t">
            <a:noAutofit/>
          </a:bodyPr>
          <a:lstStyle/>
          <a:p>
            <a:pPr marL="228600" lvl="2" indent="-228600">
              <a:lnSpc>
                <a:spcPct val="95000"/>
              </a:lnSpc>
              <a:spcAft>
                <a:spcPts val="1800"/>
              </a:spcAft>
              <a:buClr>
                <a:srgbClr val="398E9F"/>
              </a:buClr>
              <a:buSzPct val="120000"/>
              <a:buFont typeface="Arial,Sans-Serif"/>
              <a:buChar char="•"/>
            </a:pPr>
            <a:r>
              <a:rPr lang="es-ES" sz="2700" dirty="0">
                <a:solidFill>
                  <a:srgbClr val="091A3F"/>
                </a:solidFill>
                <a:latin typeface="Roboto" panose="02000000000000000000" pitchFamily="2" charset="0"/>
                <a:ea typeface="Roboto" panose="02000000000000000000" pitchFamily="2" charset="0"/>
              </a:rPr>
              <a:t>Puede transferir hasta 40 horas de licencia pagada por enfermedad no utilizada al próximo año de beneficios. Sin embargo, su empleador/a solo está obligado/a </a:t>
            </a:r>
            <a:r>
              <a:rPr lang="es-ES" sz="2700" dirty="0" err="1">
                <a:solidFill>
                  <a:srgbClr val="091A3F"/>
                </a:solidFill>
                <a:latin typeface="Roboto" panose="02000000000000000000" pitchFamily="2" charset="0"/>
                <a:ea typeface="Roboto" panose="02000000000000000000" pitchFamily="2" charset="0"/>
              </a:rPr>
              <a:t>a</a:t>
            </a:r>
            <a:r>
              <a:rPr lang="es-ES" sz="2700" dirty="0">
                <a:solidFill>
                  <a:srgbClr val="091A3F"/>
                </a:solidFill>
                <a:latin typeface="Roboto" panose="02000000000000000000" pitchFamily="2" charset="0"/>
                <a:ea typeface="Roboto" panose="02000000000000000000" pitchFamily="2" charset="0"/>
              </a:rPr>
              <a:t> permitirle usar hasta 40 horas de licencia por año de beneficios, incluso si transfirió horas de licencia del año anterior.</a:t>
            </a:r>
          </a:p>
          <a:p>
            <a:pPr marL="228600" lvl="2" indent="-228600">
              <a:lnSpc>
                <a:spcPct val="95000"/>
              </a:lnSpc>
              <a:spcAft>
                <a:spcPts val="1800"/>
              </a:spcAft>
              <a:buClr>
                <a:srgbClr val="398E9F"/>
              </a:buClr>
              <a:buSzPct val="120000"/>
              <a:buFont typeface="Arial,Sans-Serif"/>
              <a:buChar char="•"/>
            </a:pPr>
            <a:r>
              <a:rPr lang="es-ES" sz="2700" dirty="0">
                <a:solidFill>
                  <a:srgbClr val="091A3F"/>
                </a:solidFill>
                <a:latin typeface="Roboto" panose="02000000000000000000" pitchFamily="2" charset="0"/>
                <a:ea typeface="Roboto" panose="02000000000000000000" pitchFamily="2" charset="0"/>
              </a:rPr>
              <a:t>Su empleador/a podría pagarle por su licencia pagada por enfermedad no utilizada al final del </a:t>
            </a:r>
            <a:r>
              <a:rPr lang="es-ES" sz="2700" b="1" dirty="0">
                <a:solidFill>
                  <a:srgbClr val="C55A11"/>
                </a:solidFill>
                <a:latin typeface="Roboto" panose="02000000000000000000" pitchFamily="2" charset="0"/>
                <a:ea typeface="Roboto" panose="02000000000000000000" pitchFamily="2" charset="0"/>
              </a:rPr>
              <a:t>año de beneficios</a:t>
            </a:r>
            <a:r>
              <a:rPr lang="es-ES" sz="2700" dirty="0">
                <a:solidFill>
                  <a:srgbClr val="091A3F"/>
                </a:solidFill>
                <a:latin typeface="Roboto" panose="02000000000000000000" pitchFamily="2" charset="0"/>
                <a:ea typeface="Roboto" panose="02000000000000000000" pitchFamily="2" charset="0"/>
              </a:rPr>
              <a:t>.</a:t>
            </a:r>
            <a:endParaRPr lang="en-US" sz="2700" b="1" dirty="0">
              <a:solidFill>
                <a:schemeClr val="accent2">
                  <a:lumMod val="75000"/>
                </a:schemeClr>
              </a:solidFill>
              <a:latin typeface="Roboto" panose="02000000000000000000" pitchFamily="2" charset="0"/>
              <a:ea typeface="Roboto" panose="02000000000000000000" pitchFamily="2" charset="0"/>
            </a:endParaRPr>
          </a:p>
        </p:txBody>
      </p:sp>
      <p:sp>
        <p:nvSpPr>
          <p:cNvPr id="8" name="Snip Single Corner Rectangle 2">
            <a:extLst>
              <a:ext uri="{FF2B5EF4-FFF2-40B4-BE49-F238E27FC236}">
                <a16:creationId xmlns:a16="http://schemas.microsoft.com/office/drawing/2014/main" id="{A850F4AF-135E-41A6-69DD-735AF0F18FB7}"/>
              </a:ext>
            </a:extLst>
          </p:cNvPr>
          <p:cNvSpPr/>
          <p:nvPr/>
        </p:nvSpPr>
        <p:spPr>
          <a:xfrm flipV="1">
            <a:off x="276446" y="5558780"/>
            <a:ext cx="11639073" cy="987326"/>
          </a:xfrm>
          <a:custGeom>
            <a:avLst/>
            <a:gdLst>
              <a:gd name="connsiteX0" fmla="*/ 0 w 11639073"/>
              <a:gd name="connsiteY0" fmla="*/ 0 h 987326"/>
              <a:gd name="connsiteX1" fmla="*/ 11474515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28799 w 11639073"/>
              <a:gd name="connsiteY2" fmla="*/ 257026 h 987326"/>
              <a:gd name="connsiteX3" fmla="*/ 11639073 w 11639073"/>
              <a:gd name="connsiteY3" fmla="*/ 987326 h 987326"/>
              <a:gd name="connsiteX4" fmla="*/ 0 w 11639073"/>
              <a:gd name="connsiteY4" fmla="*/ 987326 h 987326"/>
              <a:gd name="connsiteX5" fmla="*/ 0 w 11639073"/>
              <a:gd name="connsiteY5" fmla="*/ 0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9073" h="987326">
                <a:moveTo>
                  <a:pt x="0" y="0"/>
                </a:moveTo>
                <a:lnTo>
                  <a:pt x="11073823" y="0"/>
                </a:lnTo>
                <a:lnTo>
                  <a:pt x="11628799" y="257026"/>
                </a:lnTo>
                <a:lnTo>
                  <a:pt x="11639073" y="987326"/>
                </a:lnTo>
                <a:lnTo>
                  <a:pt x="0" y="987326"/>
                </a:lnTo>
                <a:lnTo>
                  <a:pt x="0" y="0"/>
                </a:lnTo>
                <a:close/>
              </a:path>
            </a:pathLst>
          </a:cu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66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1D7D73-6BB8-7BB5-85B1-5EC2FAC45832}"/>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0EA325-BD0E-87A5-20C5-04ACB6217AE5}"/>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398BBEF-5C5A-50EC-4FA9-6BF7D76C323F}"/>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Años</a:t>
            </a:r>
            <a:r>
              <a:rPr lang="en-US" sz="4200" b="1" dirty="0">
                <a:solidFill>
                  <a:schemeClr val="bg1"/>
                </a:solidFill>
                <a:latin typeface="Roboto" panose="02000000000000000000" pitchFamily="2" charset="0"/>
                <a:ea typeface="Roboto" panose="02000000000000000000" pitchFamily="2" charset="0"/>
              </a:rPr>
              <a:t> de </a:t>
            </a:r>
            <a:r>
              <a:rPr lang="en-US" sz="4200" b="1" dirty="0" err="1">
                <a:solidFill>
                  <a:schemeClr val="bg1"/>
                </a:solidFill>
                <a:latin typeface="Roboto" panose="02000000000000000000" pitchFamily="2" charset="0"/>
                <a:ea typeface="Roboto" panose="02000000000000000000" pitchFamily="2" charset="0"/>
              </a:rPr>
              <a:t>Beneficios</a:t>
            </a:r>
            <a:endParaRPr lang="en-US" sz="4200" b="1" dirty="0">
              <a:solidFill>
                <a:schemeClr val="bg1"/>
              </a:solidFill>
              <a:latin typeface="Roboto" panose="02000000000000000000" pitchFamily="2" charset="0"/>
              <a:ea typeface="Roboto" panose="02000000000000000000" pitchFamily="2" charset="0"/>
            </a:endParaRPr>
          </a:p>
        </p:txBody>
      </p:sp>
      <p:pic>
        <p:nvPicPr>
          <p:cNvPr id="2" name="Picture 1">
            <a:extLst>
              <a:ext uri="{FF2B5EF4-FFF2-40B4-BE49-F238E27FC236}">
                <a16:creationId xmlns:a16="http://schemas.microsoft.com/office/drawing/2014/main" id="{BEFDCBF2-5347-699A-45D2-A1027ACFDCA1}"/>
              </a:ext>
            </a:extLst>
          </p:cNvPr>
          <p:cNvPicPr>
            <a:picLocks noChangeAspect="1"/>
          </p:cNvPicPr>
          <p:nvPr/>
        </p:nvPicPr>
        <p:blipFill>
          <a:blip r:embed="rId2"/>
          <a:srcRect/>
          <a:stretch/>
        </p:blipFill>
        <p:spPr>
          <a:xfrm>
            <a:off x="1" y="2172872"/>
            <a:ext cx="12188950" cy="4685128"/>
          </a:xfrm>
          <a:prstGeom prst="rect">
            <a:avLst/>
          </a:prstGeom>
        </p:spPr>
      </p:pic>
      <p:sp>
        <p:nvSpPr>
          <p:cNvPr id="7" name="TextBox 11">
            <a:extLst>
              <a:ext uri="{FF2B5EF4-FFF2-40B4-BE49-F238E27FC236}">
                <a16:creationId xmlns:a16="http://schemas.microsoft.com/office/drawing/2014/main" id="{FC528862-14A3-B8AE-DE8C-2593736E4E99}"/>
              </a:ext>
            </a:extLst>
          </p:cNvPr>
          <p:cNvSpPr txBox="1"/>
          <p:nvPr/>
        </p:nvSpPr>
        <p:spPr>
          <a:xfrm>
            <a:off x="688206" y="2628898"/>
            <a:ext cx="10698680" cy="346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marL="228600" lvl="2" indent="-228600">
              <a:lnSpc>
                <a:spcPct val="95000"/>
              </a:lnSpc>
              <a:spcAft>
                <a:spcPts val="24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Un año de beneficios es el período de 12 meses consecutivos establecido por un/a empleador/a en el cual un/a empleado/a acumula y utiliza la licencia pagada por enfermedad. Esto puede basarse en un año calendario para todos los empleados/as o individualmente según la fecha de contratación de cada empleado/a.</a:t>
            </a:r>
          </a:p>
          <a:p>
            <a:pPr marL="228600" lvl="2" indent="-228600">
              <a:lnSpc>
                <a:spcPct val="95000"/>
              </a:lnSpc>
              <a:spcAft>
                <a:spcPts val="24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Para cambiar el año de beneficios, el/la empleador/a debe notificar por escrito al Comisionado del Departamento de Trabajo y Desarrollo Laboral de Nueva Jersey (NJDOL) al menos 30 días calendario antes del cambio propuesto.</a:t>
            </a:r>
            <a:endParaRPr lang="en-US" sz="2400" dirty="0">
              <a:solidFill>
                <a:srgbClr val="091A3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28227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0CF00A-0467-9AB5-70E1-AB6FD04BA6BC}"/>
              </a:ext>
            </a:extLst>
          </p:cNvPr>
          <p:cNvPicPr>
            <a:picLocks noChangeAspect="1"/>
          </p:cNvPicPr>
          <p:nvPr/>
        </p:nvPicPr>
        <p:blipFill>
          <a:blip r:embed="rId2"/>
          <a:stretch>
            <a:fillRect/>
          </a:stretch>
        </p:blipFill>
        <p:spPr>
          <a:xfrm>
            <a:off x="16933" y="1879589"/>
            <a:ext cx="12188952" cy="5027943"/>
          </a:xfrm>
          <a:prstGeom prst="rect">
            <a:avLst/>
          </a:prstGeom>
        </p:spPr>
      </p:pic>
      <p:sp>
        <p:nvSpPr>
          <p:cNvPr id="7" name="Rectangle 6">
            <a:extLst>
              <a:ext uri="{FF2B5EF4-FFF2-40B4-BE49-F238E27FC236}">
                <a16:creationId xmlns:a16="http://schemas.microsoft.com/office/drawing/2014/main" id="{97CAA66A-AF8C-EE98-9A16-2541250ACCEC}"/>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CA99B28-9CEC-BCDA-69DF-EBB6549A1629}"/>
              </a:ext>
            </a:extLst>
          </p:cNvPr>
          <p:cNvSpPr txBox="1"/>
          <p:nvPr/>
        </p:nvSpPr>
        <p:spPr>
          <a:xfrm>
            <a:off x="688121" y="2426316"/>
            <a:ext cx="10539860" cy="3912179"/>
          </a:xfrm>
          <a:prstGeom prst="rect">
            <a:avLst/>
          </a:prstGeom>
          <a:noFill/>
        </p:spPr>
        <p:txBody>
          <a:bodyPr wrap="square" lIns="0" tIns="0" rIns="0" bIns="0" rtlCol="0" anchor="t">
            <a:noAutofit/>
          </a:bodyPr>
          <a:lstStyle/>
          <a:p>
            <a:pPr marL="0" indent="0">
              <a:lnSpc>
                <a:spcPct val="95000"/>
              </a:lnSpc>
              <a:spcAft>
                <a:spcPts val="2000"/>
              </a:spcAft>
              <a:buFont typeface="Arial" panose="020B0604020202020204" pitchFamily="34" charset="0"/>
              <a:buNone/>
            </a:pPr>
            <a:r>
              <a:rPr lang="es-ES" sz="2400" dirty="0">
                <a:solidFill>
                  <a:srgbClr val="03114B"/>
                </a:solidFill>
                <a:latin typeface="Roboto" panose="02000000000000000000" pitchFamily="2" charset="0"/>
                <a:ea typeface="Roboto" panose="02000000000000000000" pitchFamily="2" charset="0"/>
              </a:rPr>
              <a:t>Los empleadores/as deben mantener registros que documenten el cumplimiento durante los últimos cinco años.</a:t>
            </a:r>
          </a:p>
          <a:p>
            <a:pPr marL="0" indent="0">
              <a:lnSpc>
                <a:spcPct val="95000"/>
              </a:lnSpc>
              <a:spcAft>
                <a:spcPts val="2000"/>
              </a:spcAft>
              <a:buFont typeface="Arial" panose="020B0604020202020204" pitchFamily="34" charset="0"/>
              <a:buNone/>
            </a:pPr>
            <a:r>
              <a:rPr lang="en-US" sz="2400" dirty="0">
                <a:solidFill>
                  <a:srgbClr val="03114B"/>
                </a:solidFill>
                <a:latin typeface="Roboto" panose="02000000000000000000" pitchFamily="2" charset="0"/>
                <a:ea typeface="Roboto" panose="02000000000000000000" pitchFamily="2" charset="0"/>
              </a:rPr>
              <a:t>Los </a:t>
            </a:r>
            <a:r>
              <a:rPr lang="en-US" sz="2400" dirty="0" err="1">
                <a:solidFill>
                  <a:srgbClr val="03114B"/>
                </a:solidFill>
                <a:latin typeface="Roboto" panose="02000000000000000000" pitchFamily="2" charset="0"/>
                <a:ea typeface="Roboto" panose="02000000000000000000" pitchFamily="2" charset="0"/>
              </a:rPr>
              <a:t>registros</a:t>
            </a:r>
            <a:r>
              <a:rPr lang="en-US" sz="2400" dirty="0">
                <a:solidFill>
                  <a:srgbClr val="03114B"/>
                </a:solidFill>
                <a:latin typeface="Roboto" panose="02000000000000000000" pitchFamily="2" charset="0"/>
                <a:ea typeface="Roboto" panose="02000000000000000000" pitchFamily="2" charset="0"/>
              </a:rPr>
              <a:t> </a:t>
            </a:r>
            <a:r>
              <a:rPr lang="en-US" sz="2400" dirty="0" err="1">
                <a:solidFill>
                  <a:srgbClr val="03114B"/>
                </a:solidFill>
                <a:latin typeface="Roboto" panose="02000000000000000000" pitchFamily="2" charset="0"/>
                <a:ea typeface="Roboto" panose="02000000000000000000" pitchFamily="2" charset="0"/>
              </a:rPr>
              <a:t>deben</a:t>
            </a:r>
            <a:r>
              <a:rPr lang="en-US" sz="2400" dirty="0">
                <a:solidFill>
                  <a:srgbClr val="03114B"/>
                </a:solidFill>
                <a:latin typeface="Roboto" panose="02000000000000000000" pitchFamily="2" charset="0"/>
                <a:ea typeface="Roboto" panose="02000000000000000000" pitchFamily="2" charset="0"/>
              </a:rPr>
              <a:t> </a:t>
            </a:r>
            <a:r>
              <a:rPr lang="en-US" sz="2400" dirty="0" err="1">
                <a:solidFill>
                  <a:srgbClr val="03114B"/>
                </a:solidFill>
                <a:latin typeface="Roboto" panose="02000000000000000000" pitchFamily="2" charset="0"/>
                <a:ea typeface="Roboto" panose="02000000000000000000" pitchFamily="2" charset="0"/>
              </a:rPr>
              <a:t>incluir</a:t>
            </a:r>
            <a:r>
              <a:rPr lang="en-US" sz="2400" dirty="0">
                <a:solidFill>
                  <a:srgbClr val="03114B"/>
                </a:solidFill>
                <a:latin typeface="Roboto" panose="02000000000000000000" pitchFamily="2" charset="0"/>
                <a:ea typeface="Roboto" panose="02000000000000000000" pitchFamily="2" charset="0"/>
              </a:rPr>
              <a:t>:</a:t>
            </a:r>
          </a:p>
          <a:p>
            <a:pPr marL="228600" lvl="2" indent="-228600">
              <a:lnSpc>
                <a:spcPct val="95000"/>
              </a:lnSpc>
              <a:spcBef>
                <a:spcPts val="0"/>
              </a:spcBef>
              <a:spcAft>
                <a:spcPts val="12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horas trabajadas por el/la empleado/a</a:t>
            </a:r>
          </a:p>
          <a:p>
            <a:pPr marL="228600" lvl="2" indent="-228600">
              <a:lnSpc>
                <a:spcPct val="95000"/>
              </a:lnSpc>
              <a:spcBef>
                <a:spcPts val="0"/>
              </a:spcBef>
              <a:spcAft>
                <a:spcPts val="12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tiempo de licencia por enfermedad acumulado/adelantado</a:t>
            </a:r>
          </a:p>
          <a:p>
            <a:pPr marL="228600" lvl="2" indent="-228600">
              <a:lnSpc>
                <a:spcPct val="95000"/>
              </a:lnSpc>
              <a:spcBef>
                <a:spcPts val="0"/>
              </a:spcBef>
              <a:spcAft>
                <a:spcPts val="12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uso de la licencia por enfermedad, pago y transferencia</a:t>
            </a:r>
          </a:p>
          <a:p>
            <a:pPr marL="0" lvl="2">
              <a:lnSpc>
                <a:spcPct val="95000"/>
              </a:lnSpc>
              <a:spcBef>
                <a:spcPts val="0"/>
              </a:spcBef>
              <a:spcAft>
                <a:spcPts val="1200"/>
              </a:spcAft>
              <a:buClr>
                <a:srgbClr val="398E9F"/>
              </a:buClr>
              <a:buSzPct val="120000"/>
            </a:pPr>
            <a:r>
              <a:rPr lang="es-ES" sz="2400" dirty="0">
                <a:solidFill>
                  <a:srgbClr val="03114B"/>
                </a:solidFill>
                <a:latin typeface="Roboto" panose="02000000000000000000" pitchFamily="2" charset="0"/>
                <a:ea typeface="Roboto" panose="02000000000000000000" pitchFamily="2" charset="0"/>
              </a:rPr>
              <a:t>Los empleadores/as deben proporcionar al NJDOL los registros cuando se soliciten.</a:t>
            </a:r>
            <a:endParaRPr lang="en-US" sz="2400" dirty="0">
              <a:solidFill>
                <a:srgbClr val="03114B"/>
              </a:solidFill>
              <a:latin typeface="Roboto" panose="02000000000000000000" pitchFamily="2" charset="0"/>
              <a:ea typeface="Roboto" panose="02000000000000000000" pitchFamily="2" charset="0"/>
            </a:endParaRPr>
          </a:p>
        </p:txBody>
      </p:sp>
      <p:sp>
        <p:nvSpPr>
          <p:cNvPr id="2" name="Rectangle 1">
            <a:extLst>
              <a:ext uri="{FF2B5EF4-FFF2-40B4-BE49-F238E27FC236}">
                <a16:creationId xmlns:a16="http://schemas.microsoft.com/office/drawing/2014/main" id="{72D47C52-EC8C-095C-7C4C-3837E5104729}"/>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116B99-DB83-7BB8-FB00-108B45E1C15B}"/>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2CE811-BC3C-BF37-FE7B-75848699348C}"/>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Mantener</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Registros</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14116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07CC2-5349-D6A3-C2D4-041DF725DC8C}"/>
              </a:ext>
            </a:extLst>
          </p:cNvPr>
          <p:cNvSpPr/>
          <p:nvPr/>
        </p:nvSpPr>
        <p:spPr>
          <a:xfrm>
            <a:off x="0" y="-1"/>
            <a:ext cx="12192000" cy="685800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7BF13A-9745-0695-6311-6D88074F61F3}"/>
              </a:ext>
            </a:extLst>
          </p:cNvPr>
          <p:cNvSpPr/>
          <p:nvPr/>
        </p:nvSpPr>
        <p:spPr>
          <a:xfrm>
            <a:off x="276447" y="311894"/>
            <a:ext cx="11639072" cy="6274883"/>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1C5CF-7579-5081-F56E-5BEE57E041AA}"/>
              </a:ext>
            </a:extLst>
          </p:cNvPr>
          <p:cNvSpPr txBox="1"/>
          <p:nvPr/>
        </p:nvSpPr>
        <p:spPr>
          <a:xfrm>
            <a:off x="688206" y="2662295"/>
            <a:ext cx="5599808" cy="233373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5500" b="1" dirty="0">
                <a:solidFill>
                  <a:schemeClr val="bg1"/>
                </a:solidFill>
                <a:latin typeface="Roboto" panose="02000000000000000000" pitchFamily="2" charset="0"/>
                <a:ea typeface="Roboto" panose="02000000000000000000" pitchFamily="2" charset="0"/>
              </a:rPr>
              <a:t>¿</a:t>
            </a:r>
            <a:r>
              <a:rPr lang="en-US" sz="5500" b="1" dirty="0" err="1">
                <a:solidFill>
                  <a:schemeClr val="bg1"/>
                </a:solidFill>
                <a:latin typeface="Roboto" panose="02000000000000000000" pitchFamily="2" charset="0"/>
                <a:ea typeface="Roboto" panose="02000000000000000000" pitchFamily="2" charset="0"/>
              </a:rPr>
              <a:t>Necesita</a:t>
            </a:r>
            <a:r>
              <a:rPr lang="en-US" sz="5500" b="1" dirty="0">
                <a:solidFill>
                  <a:schemeClr val="bg1"/>
                </a:solidFill>
                <a:latin typeface="Roboto" panose="02000000000000000000" pitchFamily="2" charset="0"/>
                <a:ea typeface="Roboto" panose="02000000000000000000" pitchFamily="2" charset="0"/>
              </a:rPr>
              <a:t> Más Tiempo?</a:t>
            </a:r>
          </a:p>
        </p:txBody>
      </p:sp>
      <p:pic>
        <p:nvPicPr>
          <p:cNvPr id="7" name="Picture 6">
            <a:extLst>
              <a:ext uri="{FF2B5EF4-FFF2-40B4-BE49-F238E27FC236}">
                <a16:creationId xmlns:a16="http://schemas.microsoft.com/office/drawing/2014/main" id="{26E025CF-E766-DFC3-5CC1-C16CA163DC85}"/>
              </a:ext>
            </a:extLst>
          </p:cNvPr>
          <p:cNvPicPr>
            <a:picLocks noChangeAspect="1"/>
          </p:cNvPicPr>
          <p:nvPr/>
        </p:nvPicPr>
        <p:blipFill>
          <a:blip r:embed="rId2"/>
          <a:stretch>
            <a:fillRect/>
          </a:stretch>
        </p:blipFill>
        <p:spPr>
          <a:xfrm>
            <a:off x="7230663" y="523333"/>
            <a:ext cx="4408598" cy="5811334"/>
          </a:xfrm>
          <a:prstGeom prst="rect">
            <a:avLst/>
          </a:prstGeom>
        </p:spPr>
      </p:pic>
    </p:spTree>
    <p:extLst>
      <p:ext uri="{BB962C8B-B14F-4D97-AF65-F5344CB8AC3E}">
        <p14:creationId xmlns:p14="http://schemas.microsoft.com/office/powerpoint/2010/main" val="2521516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CE0C2A-3F46-5BFB-6494-191E40A97EC8}"/>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CD05FA9-2AA2-AFA6-99B1-A422B84D0BDF}"/>
              </a:ext>
            </a:extLst>
          </p:cNvPr>
          <p:cNvSpPr/>
          <p:nvPr/>
        </p:nvSpPr>
        <p:spPr>
          <a:xfrm>
            <a:off x="276447" y="311895"/>
            <a:ext cx="11639072" cy="1325520"/>
          </a:xfrm>
          <a:prstGeom prst="rect">
            <a:avLst/>
          </a:prstGeom>
          <a:solidFill>
            <a:srgbClr val="8BC3C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0E4AFE-D0E1-38B3-E76F-E69873DD259D}"/>
              </a:ext>
            </a:extLst>
          </p:cNvPr>
          <p:cNvSpPr txBox="1"/>
          <p:nvPr/>
        </p:nvSpPr>
        <p:spPr>
          <a:xfrm>
            <a:off x="688206" y="519504"/>
            <a:ext cx="10216861"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a:solidFill>
                  <a:schemeClr val="bg1"/>
                </a:solidFill>
                <a:latin typeface="Roboto" panose="02000000000000000000" pitchFamily="2" charset="0"/>
                <a:ea typeface="Roboto" panose="02000000000000000000" pitchFamily="2" charset="0"/>
              </a:rPr>
              <a:t>Más Derechos </a:t>
            </a:r>
            <a:r>
              <a:rPr lang="en-US" sz="4200" b="1" dirty="0" err="1">
                <a:solidFill>
                  <a:schemeClr val="bg1"/>
                </a:solidFill>
                <a:latin typeface="Roboto" panose="02000000000000000000" pitchFamily="2" charset="0"/>
                <a:ea typeface="Roboto" panose="02000000000000000000" pitchFamily="2" charset="0"/>
              </a:rPr>
              <a:t>Laborales</a:t>
            </a:r>
            <a:endParaRPr lang="en-US" sz="4200" b="1" dirty="0">
              <a:solidFill>
                <a:schemeClr val="bg1"/>
              </a:solidFill>
              <a:latin typeface="Roboto" panose="02000000000000000000" pitchFamily="2" charset="0"/>
              <a:ea typeface="Roboto" panose="02000000000000000000" pitchFamily="2" charset="0"/>
            </a:endParaRPr>
          </a:p>
        </p:txBody>
      </p:sp>
      <p:pic>
        <p:nvPicPr>
          <p:cNvPr id="7" name="Picture 6" descr="Background pattern&#10;&#10;Description automatically generated">
            <a:extLst>
              <a:ext uri="{FF2B5EF4-FFF2-40B4-BE49-F238E27FC236}">
                <a16:creationId xmlns:a16="http://schemas.microsoft.com/office/drawing/2014/main" id="{81F4E070-4729-2AE1-7B65-B8057B71CCC3}"/>
              </a:ext>
            </a:extLst>
          </p:cNvPr>
          <p:cNvPicPr>
            <a:picLocks noChangeAspect="1"/>
          </p:cNvPicPr>
          <p:nvPr/>
        </p:nvPicPr>
        <p:blipFill>
          <a:blip r:embed="rId2"/>
          <a:stretch>
            <a:fillRect/>
          </a:stretch>
        </p:blipFill>
        <p:spPr>
          <a:xfrm>
            <a:off x="3048" y="1830057"/>
            <a:ext cx="12188952" cy="5027943"/>
          </a:xfrm>
          <a:prstGeom prst="rect">
            <a:avLst/>
          </a:prstGeom>
        </p:spPr>
      </p:pic>
      <p:sp>
        <p:nvSpPr>
          <p:cNvPr id="8" name="Rectangle 7">
            <a:extLst>
              <a:ext uri="{FF2B5EF4-FFF2-40B4-BE49-F238E27FC236}">
                <a16:creationId xmlns:a16="http://schemas.microsoft.com/office/drawing/2014/main" id="{2810FD7C-F922-7F90-23BB-1CACA33BA85E}"/>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1E1579-D72D-B47D-25EE-B98FB51F6F92}"/>
              </a:ext>
            </a:extLst>
          </p:cNvPr>
          <p:cNvSpPr txBox="1"/>
          <p:nvPr/>
        </p:nvSpPr>
        <p:spPr>
          <a:xfrm>
            <a:off x="688205" y="2428567"/>
            <a:ext cx="10550065" cy="3618005"/>
          </a:xfrm>
          <a:prstGeom prst="rect">
            <a:avLst/>
          </a:prstGeom>
          <a:noFill/>
        </p:spPr>
        <p:txBody>
          <a:bodyPr wrap="square" lIns="0" tIns="0" rIns="0" bIns="0" rtlCol="0" anchor="t">
            <a:noAutofit/>
          </a:bodyPr>
          <a:lstStyle/>
          <a:p>
            <a:pPr>
              <a:lnSpc>
                <a:spcPct val="95000"/>
              </a:lnSpc>
              <a:spcAft>
                <a:spcPts val="1200"/>
              </a:spcAft>
            </a:pPr>
            <a:r>
              <a:rPr lang="en-US" sz="2800" b="1" dirty="0">
                <a:solidFill>
                  <a:schemeClr val="accent2">
                    <a:lumMod val="75000"/>
                  </a:schemeClr>
                </a:solidFill>
                <a:latin typeface="Roboto" panose="02000000000000000000" pitchFamily="2" charset="0"/>
                <a:ea typeface="Roboto" panose="02000000000000000000" pitchFamily="2" charset="0"/>
              </a:rPr>
              <a:t>Los </a:t>
            </a:r>
            <a:r>
              <a:rPr lang="en-US" sz="2800" b="1" dirty="0" err="1">
                <a:solidFill>
                  <a:schemeClr val="accent2">
                    <a:lumMod val="75000"/>
                  </a:schemeClr>
                </a:solidFill>
                <a:latin typeface="Roboto" panose="02000000000000000000" pitchFamily="2" charset="0"/>
                <a:ea typeface="Roboto" panose="02000000000000000000" pitchFamily="2" charset="0"/>
              </a:rPr>
              <a:t>empleadores</a:t>
            </a:r>
            <a:r>
              <a:rPr lang="en-US" sz="2800" b="1" dirty="0">
                <a:solidFill>
                  <a:schemeClr val="accent2">
                    <a:lumMod val="75000"/>
                  </a:schemeClr>
                </a:solidFill>
                <a:latin typeface="Roboto" panose="02000000000000000000" pitchFamily="2" charset="0"/>
                <a:ea typeface="Roboto" panose="02000000000000000000" pitchFamily="2" charset="0"/>
              </a:rPr>
              <a:t>/as </a:t>
            </a:r>
            <a:r>
              <a:rPr lang="en-US" sz="2800" b="1" dirty="0" err="1">
                <a:solidFill>
                  <a:schemeClr val="accent2">
                    <a:lumMod val="75000"/>
                  </a:schemeClr>
                </a:solidFill>
                <a:latin typeface="Roboto" panose="02000000000000000000" pitchFamily="2" charset="0"/>
                <a:ea typeface="Roboto" panose="02000000000000000000" pitchFamily="2" charset="0"/>
              </a:rPr>
              <a:t>están</a:t>
            </a:r>
            <a:r>
              <a:rPr lang="en-US" sz="2800" b="1" dirty="0">
                <a:solidFill>
                  <a:schemeClr val="accent2">
                    <a:lumMod val="75000"/>
                  </a:schemeClr>
                </a:solidFill>
                <a:latin typeface="Roboto" panose="02000000000000000000" pitchFamily="2" charset="0"/>
                <a:ea typeface="Roboto" panose="02000000000000000000" pitchFamily="2" charset="0"/>
              </a:rPr>
              <a:t> </a:t>
            </a:r>
            <a:r>
              <a:rPr lang="en-US" sz="2800" b="1" dirty="0" err="1">
                <a:solidFill>
                  <a:schemeClr val="accent2">
                    <a:lumMod val="75000"/>
                  </a:schemeClr>
                </a:solidFill>
                <a:latin typeface="Roboto" panose="02000000000000000000" pitchFamily="2" charset="0"/>
                <a:ea typeface="Roboto" panose="02000000000000000000" pitchFamily="2" charset="0"/>
              </a:rPr>
              <a:t>obligados</a:t>
            </a:r>
            <a:r>
              <a:rPr lang="en-US" sz="2800" b="1" dirty="0">
                <a:solidFill>
                  <a:schemeClr val="accent2">
                    <a:lumMod val="75000"/>
                  </a:schemeClr>
                </a:solidFill>
                <a:latin typeface="Roboto" panose="02000000000000000000" pitchFamily="2" charset="0"/>
                <a:ea typeface="Roboto" panose="02000000000000000000" pitchFamily="2" charset="0"/>
              </a:rPr>
              <a:t>/as a:</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Dar aviso de los derechos y exhibir carteles en el lugar de trabajo</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En la mayoría de los casos, pagarle al menos el salario mínimo de NJ y horas extras</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Pagar los salarios regularmente, al menos dos veces al mes</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Mantener libros y registros que muestren la nómina, horas, etc.</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Seguir reglas específicas para trabajadores/as menores de 18 años</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Cooperar en investigaciones de Salarios y Horas</a:t>
            </a:r>
            <a:endParaRPr lang="en-US" sz="2400" dirty="0">
              <a:solidFill>
                <a:srgbClr val="091A3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75439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A07DE-8E76-5FBD-EABC-46DA59307717}"/>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9A043D-8830-67EB-3EF8-7AAA8BAE3485}"/>
              </a:ext>
            </a:extLst>
          </p:cNvPr>
          <p:cNvSpPr/>
          <p:nvPr/>
        </p:nvSpPr>
        <p:spPr>
          <a:xfrm>
            <a:off x="276447" y="311895"/>
            <a:ext cx="11639072" cy="1325520"/>
          </a:xfrm>
          <a:prstGeom prst="rect">
            <a:avLst/>
          </a:prstGeom>
          <a:solidFill>
            <a:srgbClr val="8BC3C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E0AFF8-AE1C-ACC3-3622-E438F5BD6240}"/>
              </a:ext>
            </a:extLst>
          </p:cNvPr>
          <p:cNvSpPr txBox="1"/>
          <p:nvPr/>
        </p:nvSpPr>
        <p:spPr>
          <a:xfrm>
            <a:off x="688206" y="519504"/>
            <a:ext cx="10216861"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a:solidFill>
                  <a:schemeClr val="bg1"/>
                </a:solidFill>
                <a:latin typeface="Roboto" panose="02000000000000000000" pitchFamily="2" charset="0"/>
                <a:ea typeface="Roboto" panose="02000000000000000000" pitchFamily="2" charset="0"/>
              </a:rPr>
              <a:t>Más Derechos </a:t>
            </a:r>
            <a:r>
              <a:rPr lang="en-US" sz="4200" b="1" dirty="0" err="1">
                <a:solidFill>
                  <a:schemeClr val="bg1"/>
                </a:solidFill>
                <a:latin typeface="Roboto" panose="02000000000000000000" pitchFamily="2" charset="0"/>
                <a:ea typeface="Roboto" panose="02000000000000000000" pitchFamily="2" charset="0"/>
              </a:rPr>
              <a:t>Laborales</a:t>
            </a:r>
            <a:endParaRPr lang="en-US" sz="4200" b="1" dirty="0">
              <a:solidFill>
                <a:schemeClr val="bg1"/>
              </a:solidFill>
              <a:latin typeface="Roboto" panose="020000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4870210E-D2D6-C320-80EC-CC7B95651DE9}"/>
              </a:ext>
            </a:extLst>
          </p:cNvPr>
          <p:cNvSpPr/>
          <p:nvPr/>
        </p:nvSpPr>
        <p:spPr>
          <a:xfrm>
            <a:off x="276447" y="2156918"/>
            <a:ext cx="6966834" cy="317730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8F0918-8562-B07D-09F1-59043232C178}"/>
              </a:ext>
            </a:extLst>
          </p:cNvPr>
          <p:cNvSpPr txBox="1"/>
          <p:nvPr/>
        </p:nvSpPr>
        <p:spPr>
          <a:xfrm>
            <a:off x="688206" y="2285191"/>
            <a:ext cx="6269547" cy="2849530"/>
          </a:xfrm>
          <a:prstGeom prst="rect">
            <a:avLst/>
          </a:prstGeom>
          <a:noFill/>
        </p:spPr>
        <p:txBody>
          <a:bodyPr wrap="square" lIns="0" tIns="0" rIns="0" bIns="0" numCol="1" rtlCol="0" anchor="t">
            <a:noAutofit/>
          </a:bodyPr>
          <a:lstStyle/>
          <a:p>
            <a:pPr>
              <a:lnSpc>
                <a:spcPct val="95000"/>
              </a:lnSpc>
              <a:spcAft>
                <a:spcPts val="1200"/>
              </a:spcAft>
            </a:pPr>
            <a:r>
              <a:rPr lang="es-ES" sz="2800" b="1" dirty="0">
                <a:solidFill>
                  <a:srgbClr val="266985"/>
                </a:solidFill>
                <a:latin typeface="Roboto" panose="02000000000000000000" pitchFamily="2" charset="0"/>
                <a:ea typeface="Roboto" panose="02000000000000000000" pitchFamily="2" charset="0"/>
              </a:rPr>
              <a:t>Los empleadores/as no pueden</a:t>
            </a:r>
            <a:endParaRPr lang="en-US" sz="2800" b="1" dirty="0">
              <a:solidFill>
                <a:srgbClr val="266985"/>
              </a:solidFill>
              <a:latin typeface="Roboto" panose="02000000000000000000" pitchFamily="2" charset="0"/>
              <a:ea typeface="Roboto" panose="02000000000000000000" pitchFamily="2" charset="0"/>
            </a:endParaRPr>
          </a:p>
          <a:p>
            <a:pPr marL="228600" lvl="2" indent="-228600">
              <a:lnSpc>
                <a:spcPct val="95000"/>
              </a:lnSpc>
              <a:spcAft>
                <a:spcPts val="1200"/>
              </a:spcAft>
              <a:buClr>
                <a:srgbClr val="398E9F"/>
              </a:buClr>
              <a:buSzPct val="120000"/>
              <a:buFont typeface="Arial,Sans-Serif"/>
              <a:buChar char="•"/>
            </a:pPr>
            <a:r>
              <a:rPr lang="es-ES" sz="2800" dirty="0">
                <a:solidFill>
                  <a:srgbClr val="03114B"/>
                </a:solidFill>
                <a:latin typeface="Roboto" panose="02000000000000000000" pitchFamily="2" charset="0"/>
                <a:ea typeface="Roboto" panose="02000000000000000000" pitchFamily="2" charset="0"/>
              </a:rPr>
              <a:t>Hacer deducciones ilegales de su cheque de pago</a:t>
            </a:r>
          </a:p>
          <a:p>
            <a:pPr marL="228600" lvl="2" indent="-228600">
              <a:lnSpc>
                <a:spcPct val="95000"/>
              </a:lnSpc>
              <a:spcAft>
                <a:spcPts val="1200"/>
              </a:spcAft>
              <a:buClr>
                <a:srgbClr val="398E9F"/>
              </a:buClr>
              <a:buSzPct val="120000"/>
              <a:buFont typeface="Arial,Sans-Serif"/>
              <a:buChar char="•"/>
            </a:pPr>
            <a:r>
              <a:rPr lang="es-ES" sz="2800" dirty="0">
                <a:solidFill>
                  <a:srgbClr val="03114B"/>
                </a:solidFill>
                <a:latin typeface="Roboto" panose="02000000000000000000" pitchFamily="2" charset="0"/>
                <a:ea typeface="Roboto" panose="02000000000000000000" pitchFamily="2" charset="0"/>
              </a:rPr>
              <a:t>Tomar represalias en su contra por presentar una queja o usar su estatus migratorio en su contra</a:t>
            </a:r>
            <a:endParaRPr lang="en-US" sz="2800" dirty="0">
              <a:solidFill>
                <a:srgbClr val="03114B"/>
              </a:solidFill>
              <a:latin typeface="Roboto" panose="02000000000000000000" pitchFamily="2" charset="0"/>
              <a:ea typeface="Roboto" panose="02000000000000000000" pitchFamily="2" charset="0"/>
            </a:endParaRPr>
          </a:p>
        </p:txBody>
      </p:sp>
      <p:sp>
        <p:nvSpPr>
          <p:cNvPr id="9" name="Snip Single Corner Rectangle 2">
            <a:extLst>
              <a:ext uri="{FF2B5EF4-FFF2-40B4-BE49-F238E27FC236}">
                <a16:creationId xmlns:a16="http://schemas.microsoft.com/office/drawing/2014/main" id="{D17E33FE-37BD-0A66-82A5-8F125347879B}"/>
              </a:ext>
            </a:extLst>
          </p:cNvPr>
          <p:cNvSpPr/>
          <p:nvPr/>
        </p:nvSpPr>
        <p:spPr>
          <a:xfrm flipV="1">
            <a:off x="276446" y="5558780"/>
            <a:ext cx="11639073" cy="987326"/>
          </a:xfrm>
          <a:custGeom>
            <a:avLst/>
            <a:gdLst>
              <a:gd name="connsiteX0" fmla="*/ 0 w 11639073"/>
              <a:gd name="connsiteY0" fmla="*/ 0 h 987326"/>
              <a:gd name="connsiteX1" fmla="*/ 11474515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28799 w 11639073"/>
              <a:gd name="connsiteY2" fmla="*/ 257026 h 987326"/>
              <a:gd name="connsiteX3" fmla="*/ 11639073 w 11639073"/>
              <a:gd name="connsiteY3" fmla="*/ 987326 h 987326"/>
              <a:gd name="connsiteX4" fmla="*/ 0 w 11639073"/>
              <a:gd name="connsiteY4" fmla="*/ 987326 h 987326"/>
              <a:gd name="connsiteX5" fmla="*/ 0 w 11639073"/>
              <a:gd name="connsiteY5" fmla="*/ 0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9073" h="987326">
                <a:moveTo>
                  <a:pt x="0" y="0"/>
                </a:moveTo>
                <a:lnTo>
                  <a:pt x="11073823" y="0"/>
                </a:lnTo>
                <a:lnTo>
                  <a:pt x="11628799" y="257026"/>
                </a:lnTo>
                <a:lnTo>
                  <a:pt x="11639073" y="987326"/>
                </a:lnTo>
                <a:lnTo>
                  <a:pt x="0" y="987326"/>
                </a:lnTo>
                <a:lnTo>
                  <a:pt x="0" y="0"/>
                </a:lnTo>
                <a:close/>
              </a:path>
            </a:pathLst>
          </a:cu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F998B3-B760-FCB6-AD52-030E107F24C0}"/>
              </a:ext>
            </a:extLst>
          </p:cNvPr>
          <p:cNvPicPr>
            <a:picLocks noChangeAspect="1"/>
          </p:cNvPicPr>
          <p:nvPr/>
        </p:nvPicPr>
        <p:blipFill>
          <a:blip r:embed="rId2"/>
          <a:stretch>
            <a:fillRect/>
          </a:stretch>
        </p:blipFill>
        <p:spPr>
          <a:xfrm>
            <a:off x="7355465" y="2162175"/>
            <a:ext cx="4408344" cy="3170959"/>
          </a:xfrm>
          <a:prstGeom prst="rect">
            <a:avLst/>
          </a:prstGeom>
        </p:spPr>
      </p:pic>
    </p:spTree>
    <p:extLst>
      <p:ext uri="{BB962C8B-B14F-4D97-AF65-F5344CB8AC3E}">
        <p14:creationId xmlns:p14="http://schemas.microsoft.com/office/powerpoint/2010/main" val="2587881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A619F1-4B9F-C1D5-2CB0-87B63D68EE42}"/>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0D12DE9-25A3-CDF4-6292-62A18FF0B77B}"/>
              </a:ext>
            </a:extLst>
          </p:cNvPr>
          <p:cNvSpPr/>
          <p:nvPr/>
        </p:nvSpPr>
        <p:spPr>
          <a:xfrm>
            <a:off x="276447" y="311895"/>
            <a:ext cx="11639072" cy="1325520"/>
          </a:xfrm>
          <a:prstGeom prst="rect">
            <a:avLst/>
          </a:prstGeom>
          <a:solidFill>
            <a:srgbClr val="8BC3C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C193A4-2A42-4283-6371-3A0D55AAC290}"/>
              </a:ext>
            </a:extLst>
          </p:cNvPr>
          <p:cNvSpPr txBox="1"/>
          <p:nvPr/>
        </p:nvSpPr>
        <p:spPr>
          <a:xfrm>
            <a:off x="688206" y="519504"/>
            <a:ext cx="11087482"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3600" b="1" dirty="0">
                <a:solidFill>
                  <a:schemeClr val="bg1"/>
                </a:solidFill>
                <a:latin typeface="Roboto" panose="02000000000000000000" pitchFamily="2" charset="0"/>
                <a:ea typeface="Roboto" panose="02000000000000000000" pitchFamily="2" charset="0"/>
                <a:sym typeface="Roboto Medium"/>
              </a:rPr>
              <a:t>Estas leyes son responsabilidad de su empleador/a</a:t>
            </a:r>
          </a:p>
          <a:p>
            <a:pPr>
              <a:lnSpc>
                <a:spcPct val="120000"/>
              </a:lnSpc>
              <a:spcAft>
                <a:spcPts val="600"/>
              </a:spcAft>
            </a:pPr>
            <a:endParaRPr lang="es-ES" sz="3600" b="1" dirty="0">
              <a:solidFill>
                <a:schemeClr val="bg1"/>
              </a:solidFill>
              <a:latin typeface="Roboto" panose="02000000000000000000" pitchFamily="2" charset="0"/>
              <a:ea typeface="Roboto" panose="02000000000000000000" pitchFamily="2" charset="0"/>
              <a:sym typeface="Roboto Medium"/>
            </a:endParaRPr>
          </a:p>
        </p:txBody>
      </p:sp>
      <p:sp>
        <p:nvSpPr>
          <p:cNvPr id="7" name="Rectangle 6">
            <a:extLst>
              <a:ext uri="{FF2B5EF4-FFF2-40B4-BE49-F238E27FC236}">
                <a16:creationId xmlns:a16="http://schemas.microsoft.com/office/drawing/2014/main" id="{40C3885B-C4ED-E9DE-B0B9-DF5157CE8640}"/>
              </a:ext>
            </a:extLst>
          </p:cNvPr>
          <p:cNvSpPr/>
          <p:nvPr/>
        </p:nvSpPr>
        <p:spPr>
          <a:xfrm>
            <a:off x="276448" y="2156917"/>
            <a:ext cx="5999056" cy="4389187"/>
          </a:xfrm>
          <a:prstGeom prst="rect">
            <a:avLst/>
          </a:prstGeom>
          <a:solidFill>
            <a:srgbClr val="F7F7F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70FB25-2D3A-34C2-0888-EF60B6A81638}"/>
              </a:ext>
            </a:extLst>
          </p:cNvPr>
          <p:cNvSpPr txBox="1"/>
          <p:nvPr/>
        </p:nvSpPr>
        <p:spPr>
          <a:xfrm>
            <a:off x="688206" y="2776411"/>
            <a:ext cx="5407794" cy="4419437"/>
          </a:xfrm>
          <a:prstGeom prst="rect">
            <a:avLst/>
          </a:prstGeom>
          <a:noFill/>
        </p:spPr>
        <p:txBody>
          <a:bodyPr wrap="square" lIns="0" tIns="0" rIns="0" bIns="0" rtlCol="0" anchor="t">
            <a:noAutofit/>
          </a:bodyPr>
          <a:lstStyle/>
          <a:p>
            <a:pPr>
              <a:lnSpc>
                <a:spcPct val="95000"/>
              </a:lnSpc>
              <a:spcAft>
                <a:spcPts val="1800"/>
              </a:spcAft>
            </a:pPr>
            <a:r>
              <a:rPr lang="es-ES" sz="2700" dirty="0">
                <a:solidFill>
                  <a:srgbClr val="091A3F"/>
                </a:solidFill>
                <a:latin typeface="Roboto" panose="02000000000000000000" pitchFamily="2" charset="0"/>
                <a:ea typeface="Roboto" panose="02000000000000000000" pitchFamily="2" charset="0"/>
              </a:rPr>
              <a:t>Su empleador/a no puede violar la ley, incluso si usted dice que está bien.</a:t>
            </a:r>
          </a:p>
          <a:p>
            <a:pPr>
              <a:lnSpc>
                <a:spcPct val="95000"/>
              </a:lnSpc>
              <a:spcAft>
                <a:spcPts val="1800"/>
              </a:spcAft>
            </a:pPr>
            <a:endParaRPr lang="es-ES" sz="2700" b="1" dirty="0">
              <a:solidFill>
                <a:srgbClr val="091A3F"/>
              </a:solidFill>
              <a:latin typeface="Roboto" panose="02000000000000000000" pitchFamily="2" charset="0"/>
              <a:ea typeface="Roboto" panose="02000000000000000000" pitchFamily="2" charset="0"/>
            </a:endParaRPr>
          </a:p>
          <a:p>
            <a:pPr>
              <a:lnSpc>
                <a:spcPct val="95000"/>
              </a:lnSpc>
              <a:spcAft>
                <a:spcPts val="1800"/>
              </a:spcAft>
            </a:pPr>
            <a:r>
              <a:rPr lang="es-ES" sz="2700" b="1" dirty="0">
                <a:solidFill>
                  <a:srgbClr val="266985"/>
                </a:solidFill>
                <a:latin typeface="Roboto" panose="02000000000000000000" pitchFamily="2" charset="0"/>
                <a:ea typeface="Roboto" panose="02000000000000000000" pitchFamily="2" charset="0"/>
              </a:rPr>
              <a:t>Si su empleador/a infringe la ley, usted puede presentar una queja.</a:t>
            </a:r>
            <a:endParaRPr lang="en-US" sz="2700" b="1" dirty="0">
              <a:solidFill>
                <a:srgbClr val="266985"/>
              </a:solidFill>
              <a:latin typeface="Roboto" panose="02000000000000000000" pitchFamily="2" charset="0"/>
              <a:ea typeface="Roboto" panose="02000000000000000000" pitchFamily="2" charset="0"/>
            </a:endParaRPr>
          </a:p>
        </p:txBody>
      </p:sp>
      <p:pic>
        <p:nvPicPr>
          <p:cNvPr id="9" name="Picture 8" descr="A picture containing person&#10;&#10;Description automatically generated">
            <a:extLst>
              <a:ext uri="{FF2B5EF4-FFF2-40B4-BE49-F238E27FC236}">
                <a16:creationId xmlns:a16="http://schemas.microsoft.com/office/drawing/2014/main" id="{EA45F077-48FE-869D-6C73-5DFA260382EA}"/>
              </a:ext>
            </a:extLst>
          </p:cNvPr>
          <p:cNvPicPr>
            <a:picLocks noChangeAspect="1"/>
          </p:cNvPicPr>
          <p:nvPr/>
        </p:nvPicPr>
        <p:blipFill>
          <a:blip r:embed="rId3"/>
          <a:srcRect l="12144" r="6603" b="260"/>
          <a:stretch/>
        </p:blipFill>
        <p:spPr>
          <a:xfrm>
            <a:off x="6507758" y="2156916"/>
            <a:ext cx="5368931" cy="4389187"/>
          </a:xfrm>
          <a:prstGeom prst="rect">
            <a:avLst/>
          </a:prstGeom>
        </p:spPr>
      </p:pic>
      <p:pic>
        <p:nvPicPr>
          <p:cNvPr id="10" name="Picture 9">
            <a:extLst>
              <a:ext uri="{FF2B5EF4-FFF2-40B4-BE49-F238E27FC236}">
                <a16:creationId xmlns:a16="http://schemas.microsoft.com/office/drawing/2014/main" id="{B0756C25-C506-2F2D-DF29-4026F91B3FA4}"/>
              </a:ext>
            </a:extLst>
          </p:cNvPr>
          <p:cNvPicPr>
            <a:picLocks noChangeAspect="1"/>
          </p:cNvPicPr>
          <p:nvPr/>
        </p:nvPicPr>
        <p:blipFill rotWithShape="1">
          <a:blip r:embed="rId4"/>
          <a:srcRect l="18535"/>
          <a:stretch/>
        </p:blipFill>
        <p:spPr>
          <a:xfrm>
            <a:off x="6507757" y="2156915"/>
            <a:ext cx="5368931" cy="4389187"/>
          </a:xfrm>
          <a:prstGeom prst="rect">
            <a:avLst/>
          </a:prstGeom>
        </p:spPr>
      </p:pic>
      <p:pic>
        <p:nvPicPr>
          <p:cNvPr id="4" name="Picture 3">
            <a:extLst>
              <a:ext uri="{FF2B5EF4-FFF2-40B4-BE49-F238E27FC236}">
                <a16:creationId xmlns:a16="http://schemas.microsoft.com/office/drawing/2014/main" id="{2355445A-264F-D33A-3D58-A4500251D547}"/>
              </a:ext>
            </a:extLst>
          </p:cNvPr>
          <p:cNvPicPr>
            <a:picLocks noChangeAspect="1"/>
          </p:cNvPicPr>
          <p:nvPr/>
        </p:nvPicPr>
        <p:blipFill>
          <a:blip r:embed="rId5"/>
          <a:stretch>
            <a:fillRect/>
          </a:stretch>
        </p:blipFill>
        <p:spPr>
          <a:xfrm>
            <a:off x="6532418" y="2161309"/>
            <a:ext cx="5375563" cy="4378037"/>
          </a:xfrm>
          <a:prstGeom prst="rect">
            <a:avLst/>
          </a:prstGeom>
        </p:spPr>
      </p:pic>
    </p:spTree>
    <p:extLst>
      <p:ext uri="{BB962C8B-B14F-4D97-AF65-F5344CB8AC3E}">
        <p14:creationId xmlns:p14="http://schemas.microsoft.com/office/powerpoint/2010/main" val="458189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B8ACCE5-D6E1-B662-A1EE-4593214E465B}"/>
              </a:ext>
            </a:extLst>
          </p:cNvPr>
          <p:cNvPicPr>
            <a:picLocks noChangeAspect="1"/>
          </p:cNvPicPr>
          <p:nvPr/>
        </p:nvPicPr>
        <p:blipFill>
          <a:blip r:embed="rId2"/>
          <a:srcRect l="7445" t="45450" r="12653" b="9551"/>
          <a:stretch/>
        </p:blipFill>
        <p:spPr>
          <a:xfrm>
            <a:off x="276445" y="2173863"/>
            <a:ext cx="11639074" cy="4372242"/>
          </a:xfrm>
          <a:prstGeom prst="rect">
            <a:avLst/>
          </a:prstGeom>
        </p:spPr>
      </p:pic>
      <p:sp>
        <p:nvSpPr>
          <p:cNvPr id="3" name="Rectangle 2">
            <a:extLst>
              <a:ext uri="{FF2B5EF4-FFF2-40B4-BE49-F238E27FC236}">
                <a16:creationId xmlns:a16="http://schemas.microsoft.com/office/drawing/2014/main" id="{49BE68D8-BD84-B0E9-CE6D-A47548011D7D}"/>
              </a:ext>
            </a:extLst>
          </p:cNvPr>
          <p:cNvSpPr/>
          <p:nvPr/>
        </p:nvSpPr>
        <p:spPr>
          <a:xfrm>
            <a:off x="0" y="2045616"/>
            <a:ext cx="12192000" cy="3537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3885AAB-4C70-5553-3219-15018C7719B4}"/>
              </a:ext>
            </a:extLst>
          </p:cNvPr>
          <p:cNvSpPr txBox="1"/>
          <p:nvPr/>
        </p:nvSpPr>
        <p:spPr>
          <a:xfrm>
            <a:off x="688206" y="2281084"/>
            <a:ext cx="11087482" cy="2771970"/>
          </a:xfrm>
          <a:prstGeom prst="rect">
            <a:avLst/>
          </a:prstGeom>
          <a:noFill/>
        </p:spPr>
        <p:txBody>
          <a:bodyPr wrap="square" lIns="0" tIns="0" rIns="0" bIns="0" rtlCol="0" anchor="t">
            <a:noAutofit/>
          </a:bodyPr>
          <a:lstStyle/>
          <a:p>
            <a:pPr>
              <a:lnSpc>
                <a:spcPct val="95000"/>
              </a:lnSpc>
              <a:spcAft>
                <a:spcPts val="1800"/>
              </a:spcAft>
            </a:pPr>
            <a:r>
              <a:rPr lang="es-ES" sz="2800" dirty="0">
                <a:solidFill>
                  <a:srgbClr val="03114B"/>
                </a:solidFill>
                <a:latin typeface="Roboto" panose="02000000000000000000" pitchFamily="2" charset="0"/>
                <a:ea typeface="Roboto" panose="02000000000000000000" pitchFamily="2" charset="0"/>
              </a:rPr>
              <a:t>Los empleadores/as están obligados/as a exhibir los carteles del NJDOL donde los trabajadores/as puedan verlos fácilmente. No exhibir los carteles requeridos es una violación de la Ley de Salarios y Horas de NJ.</a:t>
            </a:r>
          </a:p>
          <a:p>
            <a:pPr>
              <a:lnSpc>
                <a:spcPct val="95000"/>
              </a:lnSpc>
              <a:spcAft>
                <a:spcPts val="1800"/>
              </a:spcAft>
            </a:pPr>
            <a:r>
              <a:rPr lang="en-US" sz="2800" dirty="0" err="1">
                <a:solidFill>
                  <a:srgbClr val="03114B"/>
                </a:solidFill>
                <a:latin typeface="Roboto" panose="02000000000000000000" pitchFamily="2" charset="0"/>
                <a:ea typeface="Roboto" panose="02000000000000000000" pitchFamily="2" charset="0"/>
              </a:rPr>
              <a:t>Encuéntrelos</a:t>
            </a:r>
            <a:r>
              <a:rPr lang="en-US" sz="2800" dirty="0">
                <a:solidFill>
                  <a:srgbClr val="03114B"/>
                </a:solidFill>
                <a:latin typeface="Roboto" panose="02000000000000000000" pitchFamily="2" charset="0"/>
                <a:ea typeface="Roboto" panose="02000000000000000000" pitchFamily="2" charset="0"/>
              </a:rPr>
              <a:t> </a:t>
            </a:r>
            <a:r>
              <a:rPr lang="en-US" sz="2800" dirty="0" err="1">
                <a:solidFill>
                  <a:srgbClr val="03114B"/>
                </a:solidFill>
                <a:latin typeface="Roboto" panose="02000000000000000000" pitchFamily="2" charset="0"/>
                <a:ea typeface="Roboto" panose="02000000000000000000" pitchFamily="2" charset="0"/>
              </a:rPr>
              <a:t>en</a:t>
            </a:r>
            <a:r>
              <a:rPr lang="en-US" sz="2800" dirty="0">
                <a:solidFill>
                  <a:srgbClr val="03114B"/>
                </a:solidFill>
                <a:latin typeface="Roboto" panose="02000000000000000000" pitchFamily="2" charset="0"/>
                <a:ea typeface="Roboto" panose="02000000000000000000" pitchFamily="2" charset="0"/>
              </a:rPr>
              <a:t> </a:t>
            </a:r>
            <a:r>
              <a:rPr lang="en-US" sz="2800" b="1" dirty="0">
                <a:solidFill>
                  <a:schemeClr val="accent2">
                    <a:lumMod val="75000"/>
                  </a:schemeClr>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nj.gov/labor/posters</a:t>
            </a:r>
            <a:r>
              <a:rPr lang="en-US" sz="2800" dirty="0">
                <a:solidFill>
                  <a:srgbClr val="03114B"/>
                </a:solidFill>
                <a:latin typeface="Roboto" panose="02000000000000000000" pitchFamily="2" charset="0"/>
                <a:ea typeface="Roboto" panose="02000000000000000000" pitchFamily="2" charset="0"/>
              </a:rPr>
              <a:t> para </a:t>
            </a:r>
            <a:r>
              <a:rPr lang="en-US" sz="2800" dirty="0" err="1">
                <a:solidFill>
                  <a:srgbClr val="03114B"/>
                </a:solidFill>
                <a:latin typeface="Roboto" panose="02000000000000000000" pitchFamily="2" charset="0"/>
                <a:ea typeface="Roboto" panose="02000000000000000000" pitchFamily="2" charset="0"/>
              </a:rPr>
              <a:t>imprimir</a:t>
            </a:r>
            <a:r>
              <a:rPr lang="en-US" sz="2800" dirty="0">
                <a:solidFill>
                  <a:srgbClr val="03114B"/>
                </a:solidFill>
                <a:latin typeface="Roboto" panose="02000000000000000000" pitchFamily="2" charset="0"/>
                <a:ea typeface="Roboto" panose="02000000000000000000" pitchFamily="2" charset="0"/>
              </a:rPr>
              <a:t>.</a:t>
            </a:r>
          </a:p>
          <a:p>
            <a:pPr>
              <a:lnSpc>
                <a:spcPct val="95000"/>
              </a:lnSpc>
              <a:spcAft>
                <a:spcPts val="1200"/>
              </a:spcAft>
            </a:pPr>
            <a:r>
              <a:rPr lang="en-US" sz="2800" dirty="0" err="1">
                <a:solidFill>
                  <a:srgbClr val="03114B"/>
                </a:solidFill>
                <a:latin typeface="Roboto" panose="02000000000000000000" pitchFamily="2" charset="0"/>
                <a:ea typeface="Roboto" panose="02000000000000000000" pitchFamily="2" charset="0"/>
              </a:rPr>
              <a:t>Solicite</a:t>
            </a:r>
            <a:r>
              <a:rPr lang="en-US" sz="2800" dirty="0">
                <a:solidFill>
                  <a:srgbClr val="03114B"/>
                </a:solidFill>
                <a:latin typeface="Roboto" panose="02000000000000000000" pitchFamily="2" charset="0"/>
                <a:ea typeface="Roboto" panose="02000000000000000000" pitchFamily="2" charset="0"/>
              </a:rPr>
              <a:t> </a:t>
            </a:r>
            <a:r>
              <a:rPr lang="en-US" sz="2800" dirty="0" err="1">
                <a:solidFill>
                  <a:srgbClr val="03114B"/>
                </a:solidFill>
                <a:latin typeface="Roboto" panose="02000000000000000000" pitchFamily="2" charset="0"/>
                <a:ea typeface="Roboto" panose="02000000000000000000" pitchFamily="2" charset="0"/>
              </a:rPr>
              <a:t>carteles</a:t>
            </a:r>
            <a:r>
              <a:rPr lang="en-US" sz="2800" dirty="0">
                <a:solidFill>
                  <a:srgbClr val="03114B"/>
                </a:solidFill>
                <a:latin typeface="Roboto" panose="02000000000000000000" pitchFamily="2" charset="0"/>
                <a:ea typeface="Roboto" panose="02000000000000000000" pitchFamily="2" charset="0"/>
              </a:rPr>
              <a:t> </a:t>
            </a:r>
            <a:r>
              <a:rPr lang="en-US" sz="2800" dirty="0" err="1">
                <a:solidFill>
                  <a:srgbClr val="03114B"/>
                </a:solidFill>
                <a:latin typeface="Roboto" panose="02000000000000000000" pitchFamily="2" charset="0"/>
                <a:ea typeface="Roboto" panose="02000000000000000000" pitchFamily="2" charset="0"/>
              </a:rPr>
              <a:t>gratuitos</a:t>
            </a:r>
            <a:r>
              <a:rPr lang="en-US" sz="2800" dirty="0">
                <a:solidFill>
                  <a:srgbClr val="03114B"/>
                </a:solidFill>
                <a:latin typeface="Roboto" panose="02000000000000000000" pitchFamily="2" charset="0"/>
                <a:ea typeface="Roboto" panose="02000000000000000000" pitchFamily="2" charset="0"/>
              </a:rPr>
              <a:t> </a:t>
            </a:r>
            <a:r>
              <a:rPr lang="en-US" sz="2800" dirty="0" err="1">
                <a:solidFill>
                  <a:srgbClr val="03114B"/>
                </a:solidFill>
                <a:latin typeface="Roboto" panose="02000000000000000000" pitchFamily="2" charset="0"/>
                <a:ea typeface="Roboto" panose="02000000000000000000" pitchFamily="2" charset="0"/>
              </a:rPr>
              <a:t>enviando</a:t>
            </a:r>
            <a:r>
              <a:rPr lang="en-US" sz="2800" dirty="0">
                <a:solidFill>
                  <a:srgbClr val="03114B"/>
                </a:solidFill>
                <a:latin typeface="Roboto" panose="02000000000000000000" pitchFamily="2" charset="0"/>
                <a:ea typeface="Roboto" panose="02000000000000000000" pitchFamily="2" charset="0"/>
              </a:rPr>
              <a:t> un </a:t>
            </a:r>
            <a:r>
              <a:rPr lang="en-US" sz="2800" dirty="0" err="1">
                <a:solidFill>
                  <a:srgbClr val="03114B"/>
                </a:solidFill>
                <a:latin typeface="Roboto" panose="02000000000000000000" pitchFamily="2" charset="0"/>
                <a:ea typeface="Roboto" panose="02000000000000000000" pitchFamily="2" charset="0"/>
              </a:rPr>
              <a:t>correo</a:t>
            </a:r>
            <a:r>
              <a:rPr lang="en-US" sz="2800" dirty="0">
                <a:solidFill>
                  <a:srgbClr val="03114B"/>
                </a:solidFill>
                <a:latin typeface="Roboto" panose="02000000000000000000" pitchFamily="2" charset="0"/>
                <a:ea typeface="Roboto" panose="02000000000000000000" pitchFamily="2" charset="0"/>
              </a:rPr>
              <a:t> </a:t>
            </a:r>
            <a:r>
              <a:rPr lang="en-US" sz="2800" dirty="0" err="1">
                <a:solidFill>
                  <a:srgbClr val="03114B"/>
                </a:solidFill>
                <a:latin typeface="Roboto" panose="02000000000000000000" pitchFamily="2" charset="0"/>
                <a:ea typeface="Roboto" panose="02000000000000000000" pitchFamily="2" charset="0"/>
              </a:rPr>
              <a:t>electrónico</a:t>
            </a:r>
            <a:r>
              <a:rPr lang="en-US" sz="2800" dirty="0">
                <a:solidFill>
                  <a:srgbClr val="03114B"/>
                </a:solidFill>
                <a:latin typeface="Roboto" panose="02000000000000000000" pitchFamily="2" charset="0"/>
                <a:ea typeface="Roboto" panose="02000000000000000000" pitchFamily="2" charset="0"/>
              </a:rPr>
              <a:t> a </a:t>
            </a:r>
            <a:r>
              <a:rPr lang="en-US" sz="2800" b="1" dirty="0">
                <a:solidFill>
                  <a:schemeClr val="accent2">
                    <a:lumMod val="75000"/>
                  </a:schemeClr>
                </a:solidFill>
                <a:latin typeface="Roboto" panose="02000000000000000000" pitchFamily="2" charset="0"/>
                <a:ea typeface="Roboto" panose="02000000000000000000" pitchFamily="2" charset="0"/>
              </a:rPr>
              <a:t>wage.hour@dol.gov.</a:t>
            </a:r>
          </a:p>
        </p:txBody>
      </p:sp>
      <p:sp>
        <p:nvSpPr>
          <p:cNvPr id="6" name="Rectangle 5">
            <a:extLst>
              <a:ext uri="{FF2B5EF4-FFF2-40B4-BE49-F238E27FC236}">
                <a16:creationId xmlns:a16="http://schemas.microsoft.com/office/drawing/2014/main" id="{9A6DCA92-EEF7-CECE-A73F-A9F2677246BC}"/>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ECC11B-98FA-59A6-7BB6-0C87476CB97F}"/>
              </a:ext>
            </a:extLst>
          </p:cNvPr>
          <p:cNvSpPr/>
          <p:nvPr/>
        </p:nvSpPr>
        <p:spPr>
          <a:xfrm>
            <a:off x="276447" y="311895"/>
            <a:ext cx="11639072" cy="1325520"/>
          </a:xfrm>
          <a:prstGeom prst="rect">
            <a:avLst/>
          </a:prstGeom>
          <a:solidFill>
            <a:srgbClr val="8BC3C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F00B5D-A928-13EB-47FE-98F70798CEC3}"/>
              </a:ext>
            </a:extLst>
          </p:cNvPr>
          <p:cNvSpPr txBox="1"/>
          <p:nvPr/>
        </p:nvSpPr>
        <p:spPr>
          <a:xfrm>
            <a:off x="688206" y="519504"/>
            <a:ext cx="10216861"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Carteles</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Requeridos</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80144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87E027-A1B7-E24E-2B00-173930B42A5C}"/>
              </a:ext>
            </a:extLst>
          </p:cNvPr>
          <p:cNvPicPr>
            <a:picLocks noChangeAspect="1"/>
          </p:cNvPicPr>
          <p:nvPr/>
        </p:nvPicPr>
        <p:blipFill>
          <a:blip r:embed="rId2"/>
          <a:stretch>
            <a:fillRect/>
          </a:stretch>
        </p:blipFill>
        <p:spPr>
          <a:xfrm>
            <a:off x="16933" y="1836452"/>
            <a:ext cx="12188952" cy="5027943"/>
          </a:xfrm>
          <a:prstGeom prst="rect">
            <a:avLst/>
          </a:prstGeom>
        </p:spPr>
      </p:pic>
      <p:sp>
        <p:nvSpPr>
          <p:cNvPr id="7" name="Rectangle 6">
            <a:extLst>
              <a:ext uri="{FF2B5EF4-FFF2-40B4-BE49-F238E27FC236}">
                <a16:creationId xmlns:a16="http://schemas.microsoft.com/office/drawing/2014/main" id="{2E6A9D1D-5011-103D-5B1A-B23859EFA59F}"/>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1">
            <a:extLst>
              <a:ext uri="{FF2B5EF4-FFF2-40B4-BE49-F238E27FC236}">
                <a16:creationId xmlns:a16="http://schemas.microsoft.com/office/drawing/2014/main" id="{D5E46FC0-4B26-2ED2-3D59-AF4B11969129}"/>
              </a:ext>
            </a:extLst>
          </p:cNvPr>
          <p:cNvSpPr txBox="1"/>
          <p:nvPr/>
        </p:nvSpPr>
        <p:spPr>
          <a:xfrm>
            <a:off x="463666" y="2271367"/>
            <a:ext cx="8222151"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p>
            <a:pPr defTabSz="182879">
              <a:spcBef>
                <a:spcPts val="1200"/>
              </a:spcBef>
              <a:defRPr sz="2000">
                <a:solidFill>
                  <a:srgbClr val="C83200"/>
                </a:solidFill>
                <a:latin typeface="Wingdings"/>
                <a:ea typeface="Wingdings"/>
                <a:cs typeface="Wingdings"/>
                <a:sym typeface="Wingdings"/>
              </a:defRPr>
            </a:pPr>
            <a:endParaRPr lang="en-US">
              <a:solidFill>
                <a:schemeClr val="accent1">
                  <a:lumMod val="50000"/>
                </a:schemeClr>
              </a:solidFill>
              <a:latin typeface="Robto"/>
              <a:ea typeface="Roboto" panose="02000000000000000000" pitchFamily="2" charset="0"/>
              <a:cs typeface="Roboto Medium"/>
            </a:endParaRPr>
          </a:p>
        </p:txBody>
      </p:sp>
      <p:sp>
        <p:nvSpPr>
          <p:cNvPr id="10" name="Rectangle 9">
            <a:extLst>
              <a:ext uri="{FF2B5EF4-FFF2-40B4-BE49-F238E27FC236}">
                <a16:creationId xmlns:a16="http://schemas.microsoft.com/office/drawing/2014/main" id="{756D298A-4A40-7E85-9895-C56DC91D9795}"/>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91D2BB-1D40-1DB2-096C-F941D0085643}"/>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7F6500-5E39-92A1-0CE9-8459C823D338}"/>
              </a:ext>
            </a:extLst>
          </p:cNvPr>
          <p:cNvSpPr txBox="1"/>
          <p:nvPr/>
        </p:nvSpPr>
        <p:spPr>
          <a:xfrm>
            <a:off x="688206" y="519504"/>
            <a:ext cx="1032712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Salario</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Mínimo</a:t>
            </a:r>
            <a:endParaRPr lang="en-US" sz="4200" b="1" dirty="0">
              <a:solidFill>
                <a:schemeClr val="bg1"/>
              </a:solidFill>
              <a:latin typeface="Roboto" panose="02000000000000000000" pitchFamily="2" charset="0"/>
              <a:ea typeface="Roboto" panose="02000000000000000000" pitchFamily="2" charset="0"/>
            </a:endParaRPr>
          </a:p>
        </p:txBody>
      </p:sp>
      <p:sp>
        <p:nvSpPr>
          <p:cNvPr id="8" name="TextBox 11">
            <a:extLst>
              <a:ext uri="{FF2B5EF4-FFF2-40B4-BE49-F238E27FC236}">
                <a16:creationId xmlns:a16="http://schemas.microsoft.com/office/drawing/2014/main" id="{C2E4CF8E-A2B3-0745-A7C1-A1FC5B4D3D3A}"/>
              </a:ext>
            </a:extLst>
          </p:cNvPr>
          <p:cNvSpPr txBox="1"/>
          <p:nvPr/>
        </p:nvSpPr>
        <p:spPr>
          <a:xfrm>
            <a:off x="760020" y="6174217"/>
            <a:ext cx="6187045" cy="457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noAutofit/>
          </a:bodyPr>
          <a:lstStyle/>
          <a:p>
            <a:r>
              <a:rPr lang="en-US" sz="2000" b="1" dirty="0">
                <a:solidFill>
                  <a:srgbClr val="4A566C"/>
                </a:solidFill>
                <a:latin typeface="Roboto" panose="02000000000000000000" pitchFamily="2" charset="0"/>
                <a:ea typeface="Roboto" panose="02000000000000000000" pitchFamily="2" charset="0"/>
              </a:rPr>
              <a:t> </a:t>
            </a:r>
            <a:r>
              <a:rPr lang="en-US" sz="2000" dirty="0" err="1">
                <a:solidFill>
                  <a:srgbClr val="4A566C"/>
                </a:solidFill>
                <a:latin typeface="Roboto" panose="02000000000000000000" pitchFamily="2" charset="0"/>
                <a:ea typeface="Roboto" panose="02000000000000000000" pitchFamily="2" charset="0"/>
              </a:rPr>
              <a:t>Visite</a:t>
            </a:r>
            <a:r>
              <a:rPr lang="en-US" sz="2000" dirty="0">
                <a:solidFill>
                  <a:srgbClr val="4A566C"/>
                </a:solidFill>
                <a:latin typeface="Roboto" panose="02000000000000000000" pitchFamily="2" charset="0"/>
                <a:ea typeface="Roboto" panose="02000000000000000000" pitchFamily="2" charset="0"/>
              </a:rPr>
              <a:t> </a:t>
            </a:r>
            <a:r>
              <a:rPr lang="en-US" sz="2000" b="1" dirty="0">
                <a:solidFill>
                  <a:srgbClr val="276484"/>
                </a:solidFill>
                <a:latin typeface="Roboto" panose="02000000000000000000" pitchFamily="2" charset="0"/>
                <a:ea typeface="Roboto" panose="02000000000000000000" pitchFamily="2" charset="0"/>
              </a:rPr>
              <a:t> </a:t>
            </a:r>
            <a:r>
              <a:rPr lang="en-US" sz="2000" b="1" dirty="0">
                <a:solidFill>
                  <a:schemeClr val="accent2">
                    <a:lumMod val="75000"/>
                  </a:schemeClr>
                </a:solidFill>
                <a:latin typeface="Roboto" panose="02000000000000000000" pitchFamily="2" charset="0"/>
                <a:ea typeface="Roboto" panose="02000000000000000000" pitchFamily="2" charset="0"/>
                <a:cs typeface="+mn-lt"/>
                <a:hlinkClick r:id="rId3">
                  <a:extLst>
                    <a:ext uri="{A12FA001-AC4F-418D-AE19-62706E023703}">
                      <ahyp:hlinkClr xmlns:ahyp="http://schemas.microsoft.com/office/drawing/2018/hyperlinkcolor" val="tx"/>
                    </a:ext>
                  </a:extLst>
                </a:hlinkClick>
              </a:rPr>
              <a:t>nj.gov/labor/</a:t>
            </a:r>
            <a:r>
              <a:rPr lang="en-US" sz="2000" b="1" dirty="0" err="1">
                <a:solidFill>
                  <a:schemeClr val="accent2">
                    <a:lumMod val="75000"/>
                  </a:schemeClr>
                </a:solidFill>
                <a:latin typeface="Roboto" panose="02000000000000000000" pitchFamily="2" charset="0"/>
                <a:ea typeface="Roboto" panose="02000000000000000000" pitchFamily="2" charset="0"/>
                <a:cs typeface="+mn-lt"/>
                <a:hlinkClick r:id="rId3">
                  <a:extLst>
                    <a:ext uri="{A12FA001-AC4F-418D-AE19-62706E023703}">
                      <ahyp:hlinkClr xmlns:ahyp="http://schemas.microsoft.com/office/drawing/2018/hyperlinkcolor" val="tx"/>
                    </a:ext>
                  </a:extLst>
                </a:hlinkClick>
              </a:rPr>
              <a:t>minwage</a:t>
            </a:r>
            <a:r>
              <a:rPr lang="en-US" sz="2000" b="1" dirty="0">
                <a:solidFill>
                  <a:schemeClr val="accent2">
                    <a:lumMod val="75000"/>
                  </a:schemeClr>
                </a:solidFill>
                <a:latin typeface="Roboto" panose="02000000000000000000" pitchFamily="2" charset="0"/>
                <a:ea typeface="Roboto" panose="02000000000000000000" pitchFamily="2" charset="0"/>
              </a:rPr>
              <a:t> </a:t>
            </a:r>
            <a:r>
              <a:rPr lang="en-US" sz="2000" dirty="0">
                <a:solidFill>
                  <a:srgbClr val="4A566C"/>
                </a:solidFill>
                <a:latin typeface="Roboto" panose="02000000000000000000" pitchFamily="2" charset="0"/>
                <a:ea typeface="Roboto" panose="02000000000000000000" pitchFamily="2" charset="0"/>
              </a:rPr>
              <a:t>para </a:t>
            </a:r>
            <a:r>
              <a:rPr lang="en-US" sz="2000" dirty="0" err="1">
                <a:solidFill>
                  <a:srgbClr val="4A566C"/>
                </a:solidFill>
                <a:latin typeface="Roboto" panose="02000000000000000000" pitchFamily="2" charset="0"/>
                <a:ea typeface="Roboto" panose="02000000000000000000" pitchFamily="2" charset="0"/>
              </a:rPr>
              <a:t>más</a:t>
            </a:r>
            <a:r>
              <a:rPr lang="en-US" sz="2000" dirty="0">
                <a:solidFill>
                  <a:srgbClr val="4A566C"/>
                </a:solidFill>
                <a:latin typeface="Roboto" panose="02000000000000000000" pitchFamily="2" charset="0"/>
                <a:ea typeface="Roboto" panose="02000000000000000000" pitchFamily="2" charset="0"/>
              </a:rPr>
              <a:t> </a:t>
            </a:r>
            <a:r>
              <a:rPr lang="en-US" sz="2000" dirty="0" err="1">
                <a:solidFill>
                  <a:srgbClr val="4A566C"/>
                </a:solidFill>
                <a:latin typeface="Roboto" panose="02000000000000000000" pitchFamily="2" charset="0"/>
                <a:ea typeface="Roboto" panose="02000000000000000000" pitchFamily="2" charset="0"/>
              </a:rPr>
              <a:t>información</a:t>
            </a:r>
            <a:r>
              <a:rPr lang="en-US" sz="2000" dirty="0">
                <a:solidFill>
                  <a:srgbClr val="4A566C"/>
                </a:solidFill>
                <a:latin typeface="Roboto" panose="02000000000000000000" pitchFamily="2" charset="0"/>
                <a:ea typeface="Roboto" panose="02000000000000000000" pitchFamily="2" charset="0"/>
              </a:rPr>
              <a:t>.</a:t>
            </a:r>
            <a:endParaRPr lang="en-US" sz="2000" dirty="0">
              <a:solidFill>
                <a:srgbClr val="4A566C"/>
              </a:solidFill>
              <a:latin typeface="Roboto" panose="02000000000000000000" pitchFamily="2" charset="0"/>
              <a:ea typeface="Roboto" panose="02000000000000000000" pitchFamily="2" charset="0"/>
              <a:cs typeface="+mn-lt"/>
            </a:endParaRPr>
          </a:p>
        </p:txBody>
      </p:sp>
      <p:pic>
        <p:nvPicPr>
          <p:cNvPr id="9" name="Picture 8">
            <a:extLst>
              <a:ext uri="{FF2B5EF4-FFF2-40B4-BE49-F238E27FC236}">
                <a16:creationId xmlns:a16="http://schemas.microsoft.com/office/drawing/2014/main" id="{A33E3F49-C605-2640-510C-5CC4CC66BCF2}"/>
              </a:ext>
            </a:extLst>
          </p:cNvPr>
          <p:cNvPicPr>
            <a:picLocks noChangeAspect="1"/>
          </p:cNvPicPr>
          <p:nvPr/>
        </p:nvPicPr>
        <p:blipFill>
          <a:blip r:embed="rId4"/>
          <a:stretch>
            <a:fillRect/>
          </a:stretch>
        </p:blipFill>
        <p:spPr>
          <a:xfrm>
            <a:off x="524882" y="2195736"/>
            <a:ext cx="8649907" cy="3772426"/>
          </a:xfrm>
          <a:prstGeom prst="rect">
            <a:avLst/>
          </a:prstGeom>
        </p:spPr>
      </p:pic>
      <p:sp>
        <p:nvSpPr>
          <p:cNvPr id="4" name="Rectangle 3">
            <a:extLst>
              <a:ext uri="{FF2B5EF4-FFF2-40B4-BE49-F238E27FC236}">
                <a16:creationId xmlns:a16="http://schemas.microsoft.com/office/drawing/2014/main" id="{FE98B069-8080-3B5D-01C7-4A704538C537}"/>
              </a:ext>
            </a:extLst>
          </p:cNvPr>
          <p:cNvSpPr/>
          <p:nvPr/>
        </p:nvSpPr>
        <p:spPr>
          <a:xfrm>
            <a:off x="463665" y="5415453"/>
            <a:ext cx="8905621" cy="542777"/>
          </a:xfrm>
          <a:prstGeom prst="rect">
            <a:avLst/>
          </a:prstGeom>
          <a:noFill/>
          <a:ln w="57150">
            <a:solidFill>
              <a:srgbClr val="266985"/>
            </a:solidFill>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964691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276B86-0707-FC21-FDA7-6A548091712F}"/>
              </a:ext>
            </a:extLst>
          </p:cNvPr>
          <p:cNvSpPr/>
          <p:nvPr/>
        </p:nvSpPr>
        <p:spPr>
          <a:xfrm>
            <a:off x="0" y="-1"/>
            <a:ext cx="12192000" cy="6858001"/>
          </a:xfrm>
          <a:prstGeom prst="rect">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672D40-F206-789A-0C32-7454C0388038}"/>
              </a:ext>
            </a:extLst>
          </p:cNvPr>
          <p:cNvSpPr/>
          <p:nvPr/>
        </p:nvSpPr>
        <p:spPr>
          <a:xfrm>
            <a:off x="276447" y="2120948"/>
            <a:ext cx="11639072" cy="4465829"/>
          </a:xfrm>
          <a:prstGeom prst="rect">
            <a:avLst/>
          </a:prstGeom>
          <a:solidFill>
            <a:schemeClr val="bg1"/>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2D5311D-378D-4208-F3C2-2A13D7285250}"/>
              </a:ext>
            </a:extLst>
          </p:cNvPr>
          <p:cNvPicPr>
            <a:picLocks noChangeAspect="1"/>
          </p:cNvPicPr>
          <p:nvPr/>
        </p:nvPicPr>
        <p:blipFill>
          <a:blip r:embed="rId2"/>
          <a:srcRect l="1605" t="6311" r="3210" b="971"/>
          <a:stretch/>
        </p:blipFill>
        <p:spPr>
          <a:xfrm>
            <a:off x="401071" y="4098605"/>
            <a:ext cx="7183967" cy="2314908"/>
          </a:xfrm>
          <a:prstGeom prst="rect">
            <a:avLst/>
          </a:prstGeom>
        </p:spPr>
      </p:pic>
      <p:sp>
        <p:nvSpPr>
          <p:cNvPr id="5" name="Rectangle 4">
            <a:extLst>
              <a:ext uri="{FF2B5EF4-FFF2-40B4-BE49-F238E27FC236}">
                <a16:creationId xmlns:a16="http://schemas.microsoft.com/office/drawing/2014/main" id="{5630A65B-7726-F980-CAED-7641BFA1564B}"/>
              </a:ext>
            </a:extLst>
          </p:cNvPr>
          <p:cNvSpPr/>
          <p:nvPr/>
        </p:nvSpPr>
        <p:spPr>
          <a:xfrm>
            <a:off x="398845" y="5793965"/>
            <a:ext cx="7174544" cy="274320"/>
          </a:xfrm>
          <a:prstGeom prst="rect">
            <a:avLst/>
          </a:prstGeom>
          <a:noFill/>
          <a:ln w="57150">
            <a:solidFill>
              <a:srgbClr val="266985"/>
            </a:solidFill>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6" name="Rectangle 5">
            <a:extLst>
              <a:ext uri="{FF2B5EF4-FFF2-40B4-BE49-F238E27FC236}">
                <a16:creationId xmlns:a16="http://schemas.microsoft.com/office/drawing/2014/main" id="{81F3106D-066B-23E3-1572-A7388EBB4A3D}"/>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23820C-A1A4-3007-E388-98DFFAFAEE75}"/>
              </a:ext>
            </a:extLst>
          </p:cNvPr>
          <p:cNvSpPr/>
          <p:nvPr/>
        </p:nvSpPr>
        <p:spPr>
          <a:xfrm>
            <a:off x="276447" y="297353"/>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87549D-8743-0F91-B8DB-AC544DB4584A}"/>
              </a:ext>
            </a:extLst>
          </p:cNvPr>
          <p:cNvSpPr txBox="1"/>
          <p:nvPr/>
        </p:nvSpPr>
        <p:spPr>
          <a:xfrm>
            <a:off x="684710" y="378235"/>
            <a:ext cx="1032712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3200" b="1" dirty="0">
                <a:solidFill>
                  <a:schemeClr val="bg1"/>
                </a:solidFill>
                <a:latin typeface="Roboto" panose="02000000000000000000" pitchFamily="2" charset="0"/>
                <a:ea typeface="Roboto" panose="02000000000000000000" pitchFamily="2" charset="0"/>
              </a:rPr>
              <a:t>Salario Mínimo — </a:t>
            </a:r>
          </a:p>
          <a:p>
            <a:pPr>
              <a:lnSpc>
                <a:spcPct val="120000"/>
              </a:lnSpc>
              <a:spcAft>
                <a:spcPts val="600"/>
              </a:spcAft>
            </a:pPr>
            <a:r>
              <a:rPr lang="es-ES" sz="3200" b="1" dirty="0">
                <a:solidFill>
                  <a:schemeClr val="bg1"/>
                </a:solidFill>
                <a:latin typeface="Roboto" panose="02000000000000000000" pitchFamily="2" charset="0"/>
                <a:ea typeface="Roboto" panose="02000000000000000000" pitchFamily="2" charset="0"/>
              </a:rPr>
              <a:t>Trabajadores que Reciben Propinas</a:t>
            </a:r>
            <a:endParaRPr lang="en-US" sz="3200" b="1" dirty="0">
              <a:solidFill>
                <a:schemeClr val="bg1"/>
              </a:solidFill>
              <a:latin typeface="Roboto" panose="02000000000000000000" pitchFamily="2" charset="0"/>
              <a:ea typeface="Roboto" panose="02000000000000000000" pitchFamily="2" charset="0"/>
            </a:endParaRPr>
          </a:p>
        </p:txBody>
      </p:sp>
      <p:sp>
        <p:nvSpPr>
          <p:cNvPr id="2" name="TextBox 11">
            <a:extLst>
              <a:ext uri="{FF2B5EF4-FFF2-40B4-BE49-F238E27FC236}">
                <a16:creationId xmlns:a16="http://schemas.microsoft.com/office/drawing/2014/main" id="{FE5AADFA-FF08-E9D6-650E-0AB19D3C2D2A}"/>
              </a:ext>
            </a:extLst>
          </p:cNvPr>
          <p:cNvSpPr txBox="1"/>
          <p:nvPr/>
        </p:nvSpPr>
        <p:spPr>
          <a:xfrm>
            <a:off x="398845" y="2274124"/>
            <a:ext cx="10898854" cy="1950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a:lnSpc>
                <a:spcPct val="95000"/>
              </a:lnSpc>
              <a:spcAft>
                <a:spcPts val="700"/>
              </a:spcAft>
            </a:pPr>
            <a:r>
              <a:rPr lang="es-ES" sz="2000" b="1" dirty="0">
                <a:solidFill>
                  <a:srgbClr val="03114B"/>
                </a:solidFill>
                <a:latin typeface="Roboto" panose="02000000000000000000" pitchFamily="2" charset="0"/>
                <a:ea typeface="Roboto" panose="02000000000000000000" pitchFamily="2" charset="0"/>
              </a:rPr>
              <a:t>Las ganancias totales (salario por hora más propinas) </a:t>
            </a:r>
            <a:r>
              <a:rPr lang="es-ES" sz="2000" dirty="0">
                <a:solidFill>
                  <a:srgbClr val="03114B"/>
                </a:solidFill>
                <a:latin typeface="Roboto" panose="02000000000000000000" pitchFamily="2" charset="0"/>
                <a:ea typeface="Roboto" panose="02000000000000000000" pitchFamily="2" charset="0"/>
              </a:rPr>
              <a:t>deben ser al menos el salario mínimo. </a:t>
            </a:r>
          </a:p>
          <a:p>
            <a:pPr>
              <a:lnSpc>
                <a:spcPct val="95000"/>
              </a:lnSpc>
              <a:spcAft>
                <a:spcPts val="700"/>
              </a:spcAft>
            </a:pPr>
            <a:r>
              <a:rPr lang="es-ES" sz="2000" dirty="0">
                <a:solidFill>
                  <a:srgbClr val="03114B"/>
                </a:solidFill>
                <a:latin typeface="Roboto" panose="02000000000000000000" pitchFamily="2" charset="0"/>
                <a:ea typeface="Roboto" panose="02000000000000000000" pitchFamily="2" charset="0"/>
              </a:rPr>
              <a:t>Los empleadores pueden aplicar un crédito por propinas, hasta un máximo establecido de sus propinas, para cumplir con su obligación de pagar el salario mínimo. Si las ganancias totales son menores que el salario mínimo por hora, su empleador debe cubrir la diferencia.</a:t>
            </a:r>
            <a:endParaRPr lang="en-US" sz="2200" dirty="0">
              <a:solidFill>
                <a:srgbClr val="4A566C"/>
              </a:solidFill>
              <a:latin typeface="Calibri (body)"/>
            </a:endParaRPr>
          </a:p>
          <a:p>
            <a:pPr defTabSz="182879">
              <a:spcBef>
                <a:spcPts val="1200"/>
              </a:spcBef>
              <a:defRPr sz="2000">
                <a:solidFill>
                  <a:srgbClr val="C83200"/>
                </a:solidFill>
                <a:latin typeface="Wingdings"/>
                <a:ea typeface="Wingdings"/>
                <a:cs typeface="Wingdings"/>
                <a:sym typeface="Wingdings"/>
              </a:defRPr>
            </a:pPr>
            <a:endParaRPr lang="en-US" sz="2200" dirty="0">
              <a:solidFill>
                <a:schemeClr val="accent1">
                  <a:lumMod val="50000"/>
                </a:schemeClr>
              </a:solidFill>
              <a:latin typeface="Robto"/>
              <a:ea typeface="Roboto" panose="02000000000000000000" pitchFamily="2" charset="0"/>
              <a:cs typeface="Roboto Medium"/>
            </a:endParaRPr>
          </a:p>
        </p:txBody>
      </p:sp>
      <p:sp>
        <p:nvSpPr>
          <p:cNvPr id="3" name="TextBox 2">
            <a:extLst>
              <a:ext uri="{FF2B5EF4-FFF2-40B4-BE49-F238E27FC236}">
                <a16:creationId xmlns:a16="http://schemas.microsoft.com/office/drawing/2014/main" id="{86FAD249-2EED-177F-2AAD-09C321D3E22E}"/>
              </a:ext>
            </a:extLst>
          </p:cNvPr>
          <p:cNvSpPr txBox="1"/>
          <p:nvPr/>
        </p:nvSpPr>
        <p:spPr>
          <a:xfrm>
            <a:off x="8688722" y="5041046"/>
            <a:ext cx="2863122" cy="728868"/>
          </a:xfrm>
          <a:prstGeom prst="rect">
            <a:avLst/>
          </a:prstGeom>
          <a:ln w="28575">
            <a:solidFill>
              <a:srgbClr val="091A3F"/>
            </a:solidFill>
          </a:ln>
        </p:spPr>
        <p:style>
          <a:lnRef idx="2">
            <a:schemeClr val="dk1"/>
          </a:lnRef>
          <a:fillRef idx="1">
            <a:schemeClr val="lt1"/>
          </a:fillRef>
          <a:effectRef idx="0">
            <a:schemeClr val="dk1"/>
          </a:effectRef>
          <a:fontRef idx="minor">
            <a:schemeClr val="dk1"/>
          </a:fontRef>
        </p:style>
        <p:txBody>
          <a:bodyPr wrap="square" lIns="91440" tIns="45720" rIns="91440" bIns="45720" anchor="t">
            <a:noAutofit/>
          </a:bodyPr>
          <a:lstStyle/>
          <a:p>
            <a:pPr>
              <a:lnSpc>
                <a:spcPct val="95000"/>
              </a:lnSpc>
            </a:pPr>
            <a:r>
              <a:rPr lang="en-US" sz="1600" dirty="0" err="1">
                <a:solidFill>
                  <a:srgbClr val="091A3F"/>
                </a:solidFill>
                <a:latin typeface="Roboto"/>
                <a:ea typeface="Roboto"/>
                <a:cs typeface="Roboto"/>
              </a:rPr>
              <a:t>Obtenga</a:t>
            </a:r>
            <a:r>
              <a:rPr lang="en-US" sz="1600" dirty="0">
                <a:solidFill>
                  <a:srgbClr val="091A3F"/>
                </a:solidFill>
                <a:latin typeface="Roboto"/>
                <a:ea typeface="Roboto"/>
                <a:cs typeface="Roboto"/>
              </a:rPr>
              <a:t> </a:t>
            </a:r>
            <a:r>
              <a:rPr lang="en-US" sz="1600" dirty="0" err="1">
                <a:solidFill>
                  <a:srgbClr val="091A3F"/>
                </a:solidFill>
                <a:latin typeface="Roboto"/>
                <a:ea typeface="Roboto"/>
                <a:cs typeface="Roboto"/>
              </a:rPr>
              <a:t>más</a:t>
            </a:r>
            <a:r>
              <a:rPr lang="en-US" sz="1600" dirty="0">
                <a:solidFill>
                  <a:srgbClr val="091A3F"/>
                </a:solidFill>
                <a:latin typeface="Roboto"/>
                <a:ea typeface="Roboto"/>
                <a:cs typeface="Roboto"/>
              </a:rPr>
              <a:t> </a:t>
            </a:r>
            <a:r>
              <a:rPr lang="en-US" sz="1600" dirty="0" err="1">
                <a:solidFill>
                  <a:srgbClr val="091A3F"/>
                </a:solidFill>
                <a:latin typeface="Roboto"/>
                <a:ea typeface="Roboto"/>
                <a:cs typeface="Roboto"/>
              </a:rPr>
              <a:t>información</a:t>
            </a:r>
            <a:r>
              <a:rPr lang="en-US" sz="1600" dirty="0">
                <a:solidFill>
                  <a:srgbClr val="091A3F"/>
                </a:solidFill>
                <a:latin typeface="Roboto"/>
                <a:ea typeface="Roboto"/>
                <a:cs typeface="Roboto"/>
              </a:rPr>
              <a:t> </a:t>
            </a:r>
            <a:r>
              <a:rPr lang="en-US" sz="1600" dirty="0" err="1">
                <a:solidFill>
                  <a:srgbClr val="091A3F"/>
                </a:solidFill>
                <a:latin typeface="Roboto"/>
                <a:ea typeface="Roboto"/>
                <a:cs typeface="Roboto"/>
              </a:rPr>
              <a:t>en</a:t>
            </a:r>
            <a:r>
              <a:rPr lang="en-US" sz="1600" dirty="0">
                <a:solidFill>
                  <a:srgbClr val="091A3F"/>
                </a:solidFill>
                <a:latin typeface="Roboto"/>
                <a:ea typeface="Roboto"/>
                <a:cs typeface="Roboto"/>
              </a:rPr>
              <a:t>:  </a:t>
            </a:r>
          </a:p>
          <a:p>
            <a:pPr>
              <a:lnSpc>
                <a:spcPct val="95000"/>
              </a:lnSpc>
            </a:pPr>
            <a:r>
              <a:rPr lang="en-US" sz="1600" b="1" dirty="0">
                <a:solidFill>
                  <a:srgbClr val="478AA2"/>
                </a:solidFill>
                <a:latin typeface="Roboto"/>
                <a:ea typeface="Roboto"/>
                <a:cs typeface="Roboto"/>
                <a:hlinkClick r:id="rId3"/>
              </a:rPr>
              <a:t>nj.gov/labor/</a:t>
            </a:r>
            <a:r>
              <a:rPr lang="en-US" sz="1600" b="1" dirty="0" err="1">
                <a:solidFill>
                  <a:srgbClr val="478AA2"/>
                </a:solidFill>
                <a:latin typeface="Roboto"/>
                <a:ea typeface="Roboto"/>
                <a:cs typeface="Roboto"/>
                <a:hlinkClick r:id="rId3"/>
              </a:rPr>
              <a:t>tippedworkers</a:t>
            </a:r>
            <a:endParaRPr lang="en-US" sz="1600" b="1" dirty="0">
              <a:solidFill>
                <a:srgbClr val="478AA2"/>
              </a:solidFill>
              <a:latin typeface="Roboto"/>
              <a:ea typeface="Roboto"/>
              <a:cs typeface="Roboto Medium"/>
            </a:endParaRPr>
          </a:p>
        </p:txBody>
      </p:sp>
    </p:spTree>
    <p:extLst>
      <p:ext uri="{BB962C8B-B14F-4D97-AF65-F5344CB8AC3E}">
        <p14:creationId xmlns:p14="http://schemas.microsoft.com/office/powerpoint/2010/main" val="250483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rectangular object&#10;&#10;Description automatically generated">
            <a:extLst>
              <a:ext uri="{FF2B5EF4-FFF2-40B4-BE49-F238E27FC236}">
                <a16:creationId xmlns:a16="http://schemas.microsoft.com/office/drawing/2014/main" id="{46D6FEC6-73C5-4BE5-0CA4-F5AC0E79AF66}"/>
              </a:ext>
            </a:extLst>
          </p:cNvPr>
          <p:cNvPicPr>
            <a:picLocks noChangeAspect="1"/>
          </p:cNvPicPr>
          <p:nvPr/>
        </p:nvPicPr>
        <p:blipFill>
          <a:blip r:embed="rId2"/>
          <a:stretch>
            <a:fillRect/>
          </a:stretch>
        </p:blipFill>
        <p:spPr>
          <a:xfrm>
            <a:off x="0" y="-1"/>
            <a:ext cx="0" cy="0"/>
          </a:xfrm>
          <a:prstGeom prst="rect">
            <a:avLst/>
          </a:prstGeom>
        </p:spPr>
      </p:pic>
      <p:sp>
        <p:nvSpPr>
          <p:cNvPr id="5" name="Rectangle 4">
            <a:extLst>
              <a:ext uri="{FF2B5EF4-FFF2-40B4-BE49-F238E27FC236}">
                <a16:creationId xmlns:a16="http://schemas.microsoft.com/office/drawing/2014/main" id="{E2431D7F-9D0C-3785-DDBC-E296023FEFBA}"/>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F3882A-B6A9-B292-7DF6-09254EC23715}"/>
              </a:ext>
            </a:extLst>
          </p:cNvPr>
          <p:cNvSpPr/>
          <p:nvPr/>
        </p:nvSpPr>
        <p:spPr>
          <a:xfrm>
            <a:off x="276447" y="311895"/>
            <a:ext cx="11639072" cy="1325520"/>
          </a:xfrm>
          <a:prstGeom prst="rect">
            <a:avLst/>
          </a:prstGeom>
          <a:solidFill>
            <a:srgbClr val="30628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CBD394-4E9E-2D2B-FAF2-67DE871981D6}"/>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a:solidFill>
                  <a:schemeClr val="bg1"/>
                </a:solidFill>
                <a:latin typeface="Roboto" panose="02000000000000000000" pitchFamily="2" charset="0"/>
                <a:ea typeface="Roboto" panose="02000000000000000000" pitchFamily="2" charset="0"/>
              </a:rPr>
              <a:t>Agenda</a:t>
            </a:r>
          </a:p>
        </p:txBody>
      </p:sp>
      <p:sp>
        <p:nvSpPr>
          <p:cNvPr id="4" name="Rectangle 3">
            <a:extLst>
              <a:ext uri="{FF2B5EF4-FFF2-40B4-BE49-F238E27FC236}">
                <a16:creationId xmlns:a16="http://schemas.microsoft.com/office/drawing/2014/main" id="{AF26088F-90EA-BAB7-D966-EEC5A42B3FA1}"/>
              </a:ext>
            </a:extLst>
          </p:cNvPr>
          <p:cNvSpPr/>
          <p:nvPr/>
        </p:nvSpPr>
        <p:spPr>
          <a:xfrm>
            <a:off x="276447" y="2156917"/>
            <a:ext cx="6966834" cy="438918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D33A4A-AA72-EFBC-C06F-18820E4D7AA7}"/>
              </a:ext>
            </a:extLst>
          </p:cNvPr>
          <p:cNvSpPr txBox="1"/>
          <p:nvPr/>
        </p:nvSpPr>
        <p:spPr>
          <a:xfrm>
            <a:off x="412380" y="2173863"/>
            <a:ext cx="6694968" cy="3957024"/>
          </a:xfrm>
          <a:prstGeom prst="rect">
            <a:avLst/>
          </a:prstGeom>
          <a:noFill/>
        </p:spPr>
        <p:txBody>
          <a:bodyPr wrap="square" lIns="0" tIns="0" rIns="0" bIns="0" numCol="1" rtlCol="0" anchor="t">
            <a:noAutofit/>
          </a:bodyPr>
          <a:lstStyle/>
          <a:p>
            <a:pPr marL="274320" indent="-274320">
              <a:spcAft>
                <a:spcPts val="600"/>
              </a:spcAft>
              <a:buClr>
                <a:srgbClr val="398E9F"/>
              </a:buClr>
              <a:buSzPct val="120000"/>
              <a:buFont typeface="Arial"/>
              <a:buChar char="•"/>
            </a:pPr>
            <a:r>
              <a:rPr lang="es-ES" sz="2400" dirty="0">
                <a:solidFill>
                  <a:srgbClr val="091A3F"/>
                </a:solidFill>
                <a:latin typeface="Roboto"/>
                <a:ea typeface="Roboto"/>
                <a:cs typeface="Roboto"/>
              </a:rPr>
              <a:t>Resumen</a:t>
            </a:r>
          </a:p>
          <a:p>
            <a:pPr marL="274320" indent="-274320">
              <a:spcAft>
                <a:spcPts val="600"/>
              </a:spcAft>
              <a:buClr>
                <a:srgbClr val="398E9F"/>
              </a:buClr>
              <a:buSzPct val="120000"/>
              <a:buFont typeface="Arial"/>
              <a:buChar char="•"/>
            </a:pPr>
            <a:r>
              <a:rPr lang="es-ES" sz="2400" dirty="0">
                <a:solidFill>
                  <a:srgbClr val="091A3F"/>
                </a:solidFill>
                <a:latin typeface="Roboto"/>
                <a:ea typeface="Roboto"/>
                <a:cs typeface="Roboto"/>
              </a:rPr>
              <a:t>Licencia por Enfermedad Pagada</a:t>
            </a:r>
          </a:p>
          <a:p>
            <a:pPr marL="274320" indent="-274320">
              <a:spcAft>
                <a:spcPts val="600"/>
              </a:spcAft>
              <a:buClr>
                <a:srgbClr val="398E9F"/>
              </a:buClr>
              <a:buSzPct val="120000"/>
              <a:buFont typeface="Arial"/>
              <a:buChar char="•"/>
            </a:pPr>
            <a:r>
              <a:rPr lang="es-ES" sz="2400" dirty="0">
                <a:solidFill>
                  <a:srgbClr val="091A3F"/>
                </a:solidFill>
                <a:latin typeface="Roboto"/>
                <a:ea typeface="Roboto"/>
                <a:cs typeface="Roboto"/>
              </a:rPr>
              <a:t>Salario Mínimo</a:t>
            </a:r>
          </a:p>
          <a:p>
            <a:pPr marL="274320" indent="-274320">
              <a:spcAft>
                <a:spcPts val="600"/>
              </a:spcAft>
              <a:buClr>
                <a:srgbClr val="398E9F"/>
              </a:buClr>
              <a:buSzPct val="120000"/>
              <a:buFont typeface="Arial"/>
              <a:buChar char="•"/>
            </a:pPr>
            <a:r>
              <a:rPr lang="es-ES" sz="2400" dirty="0">
                <a:solidFill>
                  <a:srgbClr val="091A3F"/>
                </a:solidFill>
                <a:latin typeface="Roboto"/>
                <a:ea typeface="Roboto"/>
                <a:cs typeface="Roboto"/>
              </a:rPr>
              <a:t>Horas Extra</a:t>
            </a:r>
          </a:p>
          <a:p>
            <a:pPr marL="274320" indent="-274320">
              <a:spcAft>
                <a:spcPts val="600"/>
              </a:spcAft>
              <a:buClr>
                <a:srgbClr val="398E9F"/>
              </a:buClr>
              <a:buSzPct val="120000"/>
              <a:buFont typeface="Arial"/>
              <a:buChar char="•"/>
            </a:pPr>
            <a:r>
              <a:rPr lang="es-ES" sz="2400" dirty="0">
                <a:solidFill>
                  <a:srgbClr val="091A3F"/>
                </a:solidFill>
                <a:latin typeface="Roboto"/>
                <a:ea typeface="Roboto"/>
                <a:cs typeface="Roboto"/>
              </a:rPr>
              <a:t>Pago de Salarios</a:t>
            </a:r>
          </a:p>
          <a:p>
            <a:pPr marL="274320" indent="-274320">
              <a:spcAft>
                <a:spcPts val="600"/>
              </a:spcAft>
              <a:buClr>
                <a:srgbClr val="398E9F"/>
              </a:buClr>
              <a:buSzPct val="120000"/>
              <a:buFont typeface="Arial"/>
              <a:buChar char="•"/>
            </a:pPr>
            <a:r>
              <a:rPr lang="es-ES" sz="2400" dirty="0">
                <a:solidFill>
                  <a:srgbClr val="091A3F"/>
                </a:solidFill>
                <a:latin typeface="Roboto"/>
                <a:ea typeface="Roboto"/>
                <a:cs typeface="Roboto"/>
              </a:rPr>
              <a:t>Clasificación Incorrecta</a:t>
            </a:r>
          </a:p>
          <a:p>
            <a:pPr marL="274320" indent="-274320">
              <a:spcAft>
                <a:spcPts val="600"/>
              </a:spcAft>
              <a:buClr>
                <a:srgbClr val="398E9F"/>
              </a:buClr>
              <a:buSzPct val="120000"/>
              <a:buFont typeface="Arial"/>
              <a:buChar char="•"/>
            </a:pPr>
            <a:r>
              <a:rPr lang="es-ES" sz="2400" dirty="0">
                <a:solidFill>
                  <a:srgbClr val="091A3F"/>
                </a:solidFill>
                <a:latin typeface="Roboto"/>
                <a:ea typeface="Roboto"/>
                <a:cs typeface="Roboto"/>
              </a:rPr>
              <a:t>Declaración de Derechos de los Trabajadores Temporales</a:t>
            </a:r>
          </a:p>
          <a:p>
            <a:pPr marL="274320" indent="-274320">
              <a:spcAft>
                <a:spcPts val="600"/>
              </a:spcAft>
              <a:buClr>
                <a:srgbClr val="398E9F"/>
              </a:buClr>
              <a:buSzPct val="120000"/>
              <a:buFont typeface="Arial"/>
              <a:buChar char="•"/>
            </a:pPr>
            <a:r>
              <a:rPr lang="es-ES" sz="2400" dirty="0">
                <a:solidFill>
                  <a:srgbClr val="091A3F"/>
                </a:solidFill>
                <a:latin typeface="Roboto"/>
                <a:ea typeface="Roboto"/>
                <a:cs typeface="Roboto"/>
              </a:rPr>
              <a:t>Declaración de Derechos de los Trabajadores del Hogar</a:t>
            </a:r>
            <a:endParaRPr lang="en-US" sz="2400" dirty="0">
              <a:solidFill>
                <a:srgbClr val="091A3F"/>
              </a:solidFill>
              <a:latin typeface="Roboto" panose="02000000000000000000" pitchFamily="2" charset="0"/>
              <a:ea typeface="Roboto" panose="02000000000000000000" pitchFamily="2" charset="0"/>
              <a:cs typeface="Roboto"/>
            </a:endParaRPr>
          </a:p>
        </p:txBody>
      </p:sp>
      <p:pic>
        <p:nvPicPr>
          <p:cNvPr id="3" name="Picture 2">
            <a:extLst>
              <a:ext uri="{FF2B5EF4-FFF2-40B4-BE49-F238E27FC236}">
                <a16:creationId xmlns:a16="http://schemas.microsoft.com/office/drawing/2014/main" id="{FFCD406B-A14B-A8B9-9BBF-45E1F179A3EA}"/>
              </a:ext>
            </a:extLst>
          </p:cNvPr>
          <p:cNvPicPr>
            <a:picLocks noChangeAspect="1"/>
          </p:cNvPicPr>
          <p:nvPr/>
        </p:nvPicPr>
        <p:blipFill>
          <a:blip r:embed="rId3"/>
          <a:stretch>
            <a:fillRect/>
          </a:stretch>
        </p:blipFill>
        <p:spPr>
          <a:xfrm>
            <a:off x="7383174" y="2161742"/>
            <a:ext cx="4533034" cy="4377171"/>
          </a:xfrm>
          <a:prstGeom prst="rect">
            <a:avLst/>
          </a:prstGeom>
        </p:spPr>
      </p:pic>
    </p:spTree>
    <p:extLst>
      <p:ext uri="{BB962C8B-B14F-4D97-AF65-F5344CB8AC3E}">
        <p14:creationId xmlns:p14="http://schemas.microsoft.com/office/powerpoint/2010/main" val="553446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B9A43F-43F7-4F5D-1F10-13D2FA603919}"/>
              </a:ext>
            </a:extLst>
          </p:cNvPr>
          <p:cNvPicPr>
            <a:picLocks noChangeAspect="1"/>
          </p:cNvPicPr>
          <p:nvPr/>
        </p:nvPicPr>
        <p:blipFill>
          <a:blip r:embed="rId2"/>
          <a:stretch>
            <a:fillRect/>
          </a:stretch>
        </p:blipFill>
        <p:spPr>
          <a:xfrm>
            <a:off x="16933" y="1836452"/>
            <a:ext cx="12188952" cy="5027943"/>
          </a:xfrm>
          <a:prstGeom prst="rect">
            <a:avLst/>
          </a:prstGeom>
        </p:spPr>
      </p:pic>
      <p:sp>
        <p:nvSpPr>
          <p:cNvPr id="6" name="Rectangle 5">
            <a:extLst>
              <a:ext uri="{FF2B5EF4-FFF2-40B4-BE49-F238E27FC236}">
                <a16:creationId xmlns:a16="http://schemas.microsoft.com/office/drawing/2014/main" id="{CCE38351-9074-0C2D-7AB4-61375DF3EF65}"/>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CCC7A8-E484-7DA5-AE8F-83BE3DACC133}"/>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97BC73-2A65-ABB6-2866-8F2CFA3270CC}"/>
              </a:ext>
            </a:extLst>
          </p:cNvPr>
          <p:cNvSpPr txBox="1"/>
          <p:nvPr/>
        </p:nvSpPr>
        <p:spPr>
          <a:xfrm>
            <a:off x="688206" y="519504"/>
            <a:ext cx="1032712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a:solidFill>
                  <a:schemeClr val="bg1"/>
                </a:solidFill>
                <a:latin typeface="Roboto" panose="02000000000000000000" pitchFamily="2" charset="0"/>
                <a:ea typeface="Roboto" panose="02000000000000000000" pitchFamily="2" charset="0"/>
              </a:rPr>
              <a:t>Horas Extras</a:t>
            </a:r>
          </a:p>
        </p:txBody>
      </p:sp>
      <p:sp>
        <p:nvSpPr>
          <p:cNvPr id="12" name="Rectangle 11">
            <a:extLst>
              <a:ext uri="{FF2B5EF4-FFF2-40B4-BE49-F238E27FC236}">
                <a16:creationId xmlns:a16="http://schemas.microsoft.com/office/drawing/2014/main" id="{5CC87C0E-349D-ACB3-CD4E-2E573695A90F}"/>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26F4AD-8739-CBB6-00E6-CB4D312B217F}"/>
              </a:ext>
            </a:extLst>
          </p:cNvPr>
          <p:cNvSpPr txBox="1"/>
          <p:nvPr/>
        </p:nvSpPr>
        <p:spPr>
          <a:xfrm>
            <a:off x="688206" y="2541319"/>
            <a:ext cx="7100256" cy="2861954"/>
          </a:xfrm>
          <a:prstGeom prst="rect">
            <a:avLst/>
          </a:prstGeom>
          <a:noFill/>
        </p:spPr>
        <p:txBody>
          <a:bodyPr wrap="square" lIns="0" tIns="0" rIns="0" bIns="0" rtlCol="0" anchor="t">
            <a:noAutofit/>
          </a:bodyPr>
          <a:lstStyle/>
          <a:p>
            <a:pPr marL="228600" lvl="2" indent="-228600">
              <a:lnSpc>
                <a:spcPct val="95000"/>
              </a:lnSpc>
              <a:spcAft>
                <a:spcPts val="1800"/>
              </a:spcAft>
              <a:buClr>
                <a:srgbClr val="398E9F"/>
              </a:buClr>
              <a:buSzPct val="120000"/>
              <a:buFont typeface="Arial,Sans-Serif"/>
              <a:buChar char="•"/>
            </a:pPr>
            <a:r>
              <a:rPr lang="es-ES" sz="2800" dirty="0">
                <a:solidFill>
                  <a:srgbClr val="03114B"/>
                </a:solidFill>
                <a:latin typeface="Roboto"/>
                <a:ea typeface="Roboto"/>
                <a:cs typeface="Roboto"/>
              </a:rPr>
              <a:t>El pago por horas extras para un empleado por hora debe ser 1.5 veces su tarifa regular de pago por todas las horas trabajadas que excedan las 40 horas por semana. </a:t>
            </a:r>
          </a:p>
          <a:p>
            <a:pPr marL="228600" lvl="2" indent="-228600">
              <a:lnSpc>
                <a:spcPct val="95000"/>
              </a:lnSpc>
              <a:spcAft>
                <a:spcPts val="1800"/>
              </a:spcAft>
              <a:buClr>
                <a:srgbClr val="398E9F"/>
              </a:buClr>
              <a:buSzPct val="120000"/>
              <a:buFont typeface="Arial,Sans-Serif"/>
              <a:buChar char="•"/>
            </a:pPr>
            <a:r>
              <a:rPr lang="es-ES" sz="2800" dirty="0">
                <a:solidFill>
                  <a:srgbClr val="03114B"/>
                </a:solidFill>
                <a:latin typeface="Roboto"/>
                <a:ea typeface="Roboto"/>
                <a:cs typeface="Roboto"/>
              </a:rPr>
              <a:t>Los empleadores pueden requerir que los empleados trabajen horas extras. En ese caso, el empleador debe pagar la tarifa correcta de horas extras.</a:t>
            </a:r>
            <a:endParaRPr lang="en-US" sz="2800" dirty="0">
              <a:solidFill>
                <a:srgbClr val="03114B"/>
              </a:solidFill>
              <a:latin typeface="Roboto"/>
              <a:ea typeface="Roboto"/>
              <a:cs typeface="Roboto"/>
            </a:endParaRPr>
          </a:p>
        </p:txBody>
      </p:sp>
      <p:pic>
        <p:nvPicPr>
          <p:cNvPr id="2" name="Picture 1">
            <a:extLst>
              <a:ext uri="{FF2B5EF4-FFF2-40B4-BE49-F238E27FC236}">
                <a16:creationId xmlns:a16="http://schemas.microsoft.com/office/drawing/2014/main" id="{9E0876B0-7293-785E-2964-EACAD011784A}"/>
              </a:ext>
            </a:extLst>
          </p:cNvPr>
          <p:cNvPicPr>
            <a:picLocks noChangeAspect="1"/>
          </p:cNvPicPr>
          <p:nvPr/>
        </p:nvPicPr>
        <p:blipFill>
          <a:blip r:embed="rId3"/>
          <a:stretch>
            <a:fillRect/>
          </a:stretch>
        </p:blipFill>
        <p:spPr>
          <a:xfrm>
            <a:off x="8106641" y="2175597"/>
            <a:ext cx="3806536" cy="4363316"/>
          </a:xfrm>
          <a:prstGeom prst="rect">
            <a:avLst/>
          </a:prstGeom>
        </p:spPr>
      </p:pic>
    </p:spTree>
    <p:extLst>
      <p:ext uri="{BB962C8B-B14F-4D97-AF65-F5344CB8AC3E}">
        <p14:creationId xmlns:p14="http://schemas.microsoft.com/office/powerpoint/2010/main" val="3896690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AA9C0C-CA44-38AB-28AE-85A043E2D958}"/>
              </a:ext>
            </a:extLst>
          </p:cNvPr>
          <p:cNvPicPr>
            <a:picLocks noChangeAspect="1"/>
          </p:cNvPicPr>
          <p:nvPr/>
        </p:nvPicPr>
        <p:blipFill>
          <a:blip r:embed="rId2"/>
          <a:srcRect/>
          <a:stretch/>
        </p:blipFill>
        <p:spPr>
          <a:xfrm>
            <a:off x="16933" y="1845723"/>
            <a:ext cx="12188952" cy="5027942"/>
          </a:xfrm>
          <a:prstGeom prst="rect">
            <a:avLst/>
          </a:prstGeom>
        </p:spPr>
      </p:pic>
      <p:sp>
        <p:nvSpPr>
          <p:cNvPr id="9" name="Rectangle 8">
            <a:extLst>
              <a:ext uri="{FF2B5EF4-FFF2-40B4-BE49-F238E27FC236}">
                <a16:creationId xmlns:a16="http://schemas.microsoft.com/office/drawing/2014/main" id="{38702C1C-6B07-E17D-FE35-C8ED63F67D8B}"/>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425E7D-6799-FAFD-76B4-590544E3EF2E}"/>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620DCA-77F7-859A-4121-46F25D4C2876}"/>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7E6198-D682-F505-046C-33CC3B7C44CF}"/>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Exención</a:t>
            </a:r>
            <a:r>
              <a:rPr lang="en-US" sz="4200" b="1" dirty="0">
                <a:solidFill>
                  <a:schemeClr val="bg1"/>
                </a:solidFill>
                <a:latin typeface="Roboto" panose="02000000000000000000" pitchFamily="2" charset="0"/>
                <a:ea typeface="Roboto" panose="02000000000000000000" pitchFamily="2" charset="0"/>
              </a:rPr>
              <a:t> De Horas Extras</a:t>
            </a:r>
          </a:p>
        </p:txBody>
      </p:sp>
      <p:sp>
        <p:nvSpPr>
          <p:cNvPr id="7" name="TextBox 11">
            <a:extLst>
              <a:ext uri="{FF2B5EF4-FFF2-40B4-BE49-F238E27FC236}">
                <a16:creationId xmlns:a16="http://schemas.microsoft.com/office/drawing/2014/main" id="{25B699D4-D723-B267-80D9-CFE0C6E9DB01}"/>
              </a:ext>
            </a:extLst>
          </p:cNvPr>
          <p:cNvSpPr txBox="1"/>
          <p:nvPr/>
        </p:nvSpPr>
        <p:spPr>
          <a:xfrm>
            <a:off x="688206" y="2237672"/>
            <a:ext cx="10698680" cy="4372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hangingPunct="0">
              <a:lnSpc>
                <a:spcPct val="95000"/>
              </a:lnSpc>
              <a:spcAft>
                <a:spcPts val="1200"/>
              </a:spcAft>
            </a:pPr>
            <a:r>
              <a:rPr lang="en-US" sz="2000" dirty="0">
                <a:solidFill>
                  <a:srgbClr val="03114B"/>
                </a:solidFill>
                <a:latin typeface="Roboto"/>
                <a:ea typeface="Roboto"/>
                <a:cs typeface="Roboto"/>
              </a:rPr>
              <a:t>Los </a:t>
            </a:r>
            <a:r>
              <a:rPr lang="en-US" sz="2000" dirty="0" err="1">
                <a:solidFill>
                  <a:srgbClr val="03114B"/>
                </a:solidFill>
                <a:latin typeface="Roboto"/>
                <a:ea typeface="Roboto"/>
                <a:cs typeface="Roboto"/>
              </a:rPr>
              <a:t>empleados</a:t>
            </a:r>
            <a:r>
              <a:rPr lang="en-US" sz="2000" dirty="0">
                <a:solidFill>
                  <a:srgbClr val="03114B"/>
                </a:solidFill>
                <a:latin typeface="Roboto"/>
                <a:ea typeface="Roboto"/>
                <a:cs typeface="Roboto"/>
              </a:rPr>
              <a:t> </a:t>
            </a:r>
            <a:r>
              <a:rPr lang="en-US" sz="2000" dirty="0" err="1">
                <a:solidFill>
                  <a:srgbClr val="03114B"/>
                </a:solidFill>
                <a:latin typeface="Roboto"/>
                <a:ea typeface="Roboto"/>
                <a:cs typeface="Roboto"/>
              </a:rPr>
              <a:t>asalariados</a:t>
            </a:r>
            <a:r>
              <a:rPr lang="en-US" sz="2000" dirty="0">
                <a:solidFill>
                  <a:srgbClr val="03114B"/>
                </a:solidFill>
                <a:latin typeface="Roboto"/>
                <a:ea typeface="Roboto"/>
                <a:cs typeface="Roboto"/>
              </a:rPr>
              <a:t> </a:t>
            </a:r>
            <a:r>
              <a:rPr lang="en-US" sz="2000" dirty="0" err="1">
                <a:solidFill>
                  <a:srgbClr val="03114B"/>
                </a:solidFill>
                <a:latin typeface="Roboto"/>
                <a:ea typeface="Roboto"/>
                <a:cs typeface="Roboto"/>
              </a:rPr>
              <a:t>pueden</a:t>
            </a:r>
            <a:r>
              <a:rPr lang="en-US" sz="2000" dirty="0">
                <a:solidFill>
                  <a:srgbClr val="03114B"/>
                </a:solidFill>
                <a:latin typeface="Roboto"/>
                <a:ea typeface="Roboto"/>
                <a:cs typeface="Roboto"/>
              </a:rPr>
              <a:t> ser</a:t>
            </a:r>
            <a:r>
              <a:rPr lang="en-US" sz="2000" b="1" dirty="0">
                <a:solidFill>
                  <a:srgbClr val="005E78"/>
                </a:solidFill>
                <a:latin typeface="Roboto"/>
                <a:ea typeface="Roboto"/>
                <a:cs typeface="Roboto"/>
              </a:rPr>
              <a:t> </a:t>
            </a:r>
            <a:r>
              <a:rPr lang="en-US" sz="2000" b="1" dirty="0" err="1">
                <a:solidFill>
                  <a:srgbClr val="005E78"/>
                </a:solidFill>
                <a:latin typeface="Roboto"/>
                <a:ea typeface="Roboto"/>
                <a:cs typeface="Roboto"/>
              </a:rPr>
              <a:t>exentos</a:t>
            </a:r>
            <a:r>
              <a:rPr lang="en-US" sz="2000" b="1" dirty="0">
                <a:solidFill>
                  <a:srgbClr val="005E78"/>
                </a:solidFill>
                <a:latin typeface="Roboto"/>
                <a:ea typeface="Roboto"/>
                <a:cs typeface="Roboto"/>
              </a:rPr>
              <a:t> </a:t>
            </a:r>
            <a:r>
              <a:rPr lang="en-US" sz="2000" dirty="0">
                <a:solidFill>
                  <a:srgbClr val="03114B"/>
                </a:solidFill>
                <a:latin typeface="Roboto"/>
                <a:ea typeface="Roboto"/>
                <a:cs typeface="Roboto"/>
              </a:rPr>
              <a:t>o </a:t>
            </a:r>
            <a:r>
              <a:rPr lang="en-US" sz="2000" b="1" dirty="0">
                <a:solidFill>
                  <a:srgbClr val="005E78"/>
                </a:solidFill>
                <a:latin typeface="Roboto"/>
                <a:ea typeface="Roboto"/>
                <a:cs typeface="Roboto"/>
              </a:rPr>
              <a:t>no </a:t>
            </a:r>
            <a:r>
              <a:rPr lang="en-US" sz="2000" b="1" dirty="0" err="1">
                <a:solidFill>
                  <a:srgbClr val="005E78"/>
                </a:solidFill>
                <a:latin typeface="Roboto"/>
                <a:ea typeface="Roboto"/>
                <a:cs typeface="Roboto"/>
              </a:rPr>
              <a:t>exentos</a:t>
            </a:r>
            <a:endParaRPr lang="en-US" sz="2000" b="1" dirty="0">
              <a:solidFill>
                <a:srgbClr val="005E78"/>
              </a:solidFill>
              <a:latin typeface="Roboto"/>
              <a:ea typeface="Roboto"/>
              <a:cs typeface="Roboto"/>
            </a:endParaRPr>
          </a:p>
          <a:p>
            <a:pPr hangingPunct="0">
              <a:lnSpc>
                <a:spcPct val="95000"/>
              </a:lnSpc>
              <a:spcAft>
                <a:spcPts val="1200"/>
              </a:spcAft>
            </a:pPr>
            <a:r>
              <a:rPr lang="es-ES" sz="2000" dirty="0">
                <a:solidFill>
                  <a:srgbClr val="03114B"/>
                </a:solidFill>
                <a:latin typeface="Roboto"/>
                <a:ea typeface="Roboto"/>
                <a:cs typeface="Roboto"/>
                <a:sym typeface="Calibri"/>
              </a:rPr>
              <a:t>El hecho de que un empleado sea asalariado o tenga el título de "gerente" NO significa que esté exento de recibir pago por horas extras.</a:t>
            </a:r>
          </a:p>
          <a:p>
            <a:pPr hangingPunct="0">
              <a:lnSpc>
                <a:spcPct val="95000"/>
              </a:lnSpc>
              <a:spcAft>
                <a:spcPts val="1200"/>
              </a:spcAft>
            </a:pPr>
            <a:r>
              <a:rPr lang="es-ES" sz="2000" dirty="0">
                <a:solidFill>
                  <a:srgbClr val="03114B"/>
                </a:solidFill>
                <a:latin typeface="Roboto"/>
                <a:ea typeface="Roboto"/>
                <a:cs typeface="Roboto"/>
              </a:rPr>
              <a:t>La exención de "ejecutivos, administrativos y profesionales" debe cumplir con cada uno de los requisitos establecidos por la Ley Federal de Normas Laborales Justas (</a:t>
            </a:r>
            <a:r>
              <a:rPr lang="es-ES" sz="2000" dirty="0" err="1">
                <a:solidFill>
                  <a:srgbClr val="03114B"/>
                </a:solidFill>
                <a:latin typeface="Roboto"/>
                <a:ea typeface="Roboto"/>
                <a:cs typeface="Roboto"/>
              </a:rPr>
              <a:t>Fair</a:t>
            </a:r>
            <a:r>
              <a:rPr lang="es-ES" sz="2000" dirty="0">
                <a:solidFill>
                  <a:srgbClr val="03114B"/>
                </a:solidFill>
                <a:latin typeface="Roboto"/>
                <a:ea typeface="Roboto"/>
                <a:cs typeface="Roboto"/>
              </a:rPr>
              <a:t> Labor </a:t>
            </a:r>
            <a:r>
              <a:rPr lang="es-ES" sz="2000" dirty="0" err="1">
                <a:solidFill>
                  <a:srgbClr val="03114B"/>
                </a:solidFill>
                <a:latin typeface="Roboto"/>
                <a:ea typeface="Roboto"/>
                <a:cs typeface="Roboto"/>
              </a:rPr>
              <a:t>Standards</a:t>
            </a:r>
            <a:r>
              <a:rPr lang="es-ES" sz="2000" dirty="0">
                <a:solidFill>
                  <a:srgbClr val="03114B"/>
                </a:solidFill>
                <a:latin typeface="Roboto"/>
                <a:ea typeface="Roboto"/>
                <a:cs typeface="Roboto"/>
              </a:rPr>
              <a:t> </a:t>
            </a:r>
            <a:r>
              <a:rPr lang="es-ES" sz="2000" dirty="0" err="1">
                <a:solidFill>
                  <a:srgbClr val="03114B"/>
                </a:solidFill>
                <a:latin typeface="Roboto"/>
                <a:ea typeface="Roboto"/>
                <a:cs typeface="Roboto"/>
              </a:rPr>
              <a:t>Act</a:t>
            </a:r>
            <a:r>
              <a:rPr lang="es-ES" sz="2000" dirty="0">
                <a:solidFill>
                  <a:srgbClr val="03114B"/>
                </a:solidFill>
                <a:latin typeface="Roboto"/>
                <a:ea typeface="Roboto"/>
                <a:cs typeface="Roboto"/>
              </a:rPr>
              <a:t>).</a:t>
            </a:r>
          </a:p>
          <a:p>
            <a:pPr marL="228600" lvl="2" indent="-228600">
              <a:lnSpc>
                <a:spcPct val="95000"/>
              </a:lnSpc>
              <a:spcAft>
                <a:spcPts val="600"/>
              </a:spcAft>
              <a:buClr>
                <a:srgbClr val="398E9F"/>
              </a:buClr>
              <a:buSzPct val="120000"/>
              <a:buFont typeface="Arial,Sans-Serif"/>
              <a:buChar char="•"/>
            </a:pPr>
            <a:r>
              <a:rPr lang="es-ES" sz="2000" dirty="0">
                <a:solidFill>
                  <a:srgbClr val="03114B"/>
                </a:solidFill>
                <a:latin typeface="Roboto"/>
                <a:ea typeface="Roboto"/>
                <a:cs typeface="Roboto"/>
              </a:rPr>
              <a:t>Base salarial</a:t>
            </a:r>
          </a:p>
          <a:p>
            <a:pPr marL="228600" marR="0" lvl="2" indent="-228600" fontAlgn="auto">
              <a:lnSpc>
                <a:spcPct val="95000"/>
              </a:lnSpc>
              <a:spcBef>
                <a:spcPts val="0"/>
              </a:spcBef>
              <a:spcAft>
                <a:spcPts val="600"/>
              </a:spcAft>
              <a:buClr>
                <a:srgbClr val="398E9F"/>
              </a:buClr>
              <a:buSzPct val="120000"/>
              <a:buFont typeface="Arial,Sans-Serif"/>
              <a:buChar char="•"/>
              <a:tabLst/>
            </a:pPr>
            <a:r>
              <a:rPr lang="es-ES" sz="2000" dirty="0">
                <a:solidFill>
                  <a:srgbClr val="03114B"/>
                </a:solidFill>
                <a:latin typeface="Roboto"/>
                <a:ea typeface="Roboto"/>
                <a:cs typeface="Roboto"/>
              </a:rPr>
              <a:t>Nivel salarial mínimo semanal</a:t>
            </a:r>
          </a:p>
          <a:p>
            <a:pPr marL="228600" marR="0" lvl="2" indent="-228600" fontAlgn="auto">
              <a:lnSpc>
                <a:spcPct val="95000"/>
              </a:lnSpc>
              <a:spcBef>
                <a:spcPts val="0"/>
              </a:spcBef>
              <a:spcAft>
                <a:spcPts val="600"/>
              </a:spcAft>
              <a:buClr>
                <a:srgbClr val="398E9F"/>
              </a:buClr>
              <a:buSzPct val="120000"/>
              <a:buFont typeface="Arial,Sans-Serif"/>
              <a:buChar char="•"/>
              <a:tabLst/>
            </a:pPr>
            <a:r>
              <a:rPr lang="es-ES" sz="2000" dirty="0">
                <a:solidFill>
                  <a:srgbClr val="03114B"/>
                </a:solidFill>
                <a:latin typeface="Roboto"/>
                <a:ea typeface="Roboto"/>
                <a:cs typeface="Roboto"/>
              </a:rPr>
              <a:t>Funciones del trabajo</a:t>
            </a:r>
          </a:p>
          <a:p>
            <a:pPr marL="0" marR="0" lvl="2" fontAlgn="auto">
              <a:lnSpc>
                <a:spcPct val="95000"/>
              </a:lnSpc>
              <a:spcBef>
                <a:spcPts val="0"/>
              </a:spcBef>
              <a:spcAft>
                <a:spcPts val="600"/>
              </a:spcAft>
              <a:buClr>
                <a:srgbClr val="398E9F"/>
              </a:buClr>
              <a:buSzPct val="120000"/>
              <a:tabLst/>
            </a:pPr>
            <a:r>
              <a:rPr lang="es-ES" sz="2000" dirty="0">
                <a:solidFill>
                  <a:srgbClr val="03114B"/>
                </a:solidFill>
                <a:latin typeface="Roboto"/>
                <a:ea typeface="Roboto"/>
                <a:cs typeface="Roboto"/>
              </a:rPr>
              <a:t>Los empleadores deben cumplir con estos requisitos para poder aplicar una exención específica de horas extras de manera aceptable.</a:t>
            </a:r>
            <a:endParaRPr lang="en-US" sz="2000" dirty="0">
              <a:solidFill>
                <a:srgbClr val="03114B"/>
              </a:solidFill>
              <a:latin typeface="Roboto"/>
              <a:ea typeface="Roboto"/>
              <a:cs typeface="Roboto"/>
            </a:endParaRPr>
          </a:p>
        </p:txBody>
      </p:sp>
    </p:spTree>
    <p:extLst>
      <p:ext uri="{BB962C8B-B14F-4D97-AF65-F5344CB8AC3E}">
        <p14:creationId xmlns:p14="http://schemas.microsoft.com/office/powerpoint/2010/main" val="2670095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FE40D-84B9-2B6D-40EC-B8ECE33DDDD3}"/>
              </a:ext>
            </a:extLst>
          </p:cNvPr>
          <p:cNvPicPr>
            <a:picLocks noChangeAspect="1"/>
          </p:cNvPicPr>
          <p:nvPr/>
        </p:nvPicPr>
        <p:blipFill>
          <a:blip r:embed="rId2"/>
          <a:stretch>
            <a:fillRect/>
          </a:stretch>
        </p:blipFill>
        <p:spPr>
          <a:xfrm>
            <a:off x="0" y="2172872"/>
            <a:ext cx="12188952" cy="4685128"/>
          </a:xfrm>
          <a:prstGeom prst="rect">
            <a:avLst/>
          </a:prstGeom>
        </p:spPr>
      </p:pic>
      <p:sp>
        <p:nvSpPr>
          <p:cNvPr id="7" name="TextBox 11">
            <a:extLst>
              <a:ext uri="{FF2B5EF4-FFF2-40B4-BE49-F238E27FC236}">
                <a16:creationId xmlns:a16="http://schemas.microsoft.com/office/drawing/2014/main" id="{F598114C-9049-6806-59B4-4A7093587784}"/>
              </a:ext>
            </a:extLst>
          </p:cNvPr>
          <p:cNvSpPr txBox="1"/>
          <p:nvPr/>
        </p:nvSpPr>
        <p:spPr>
          <a:xfrm>
            <a:off x="688207" y="2408765"/>
            <a:ext cx="10254906" cy="3788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marL="228600" indent="-228600">
              <a:lnSpc>
                <a:spcPct val="95000"/>
              </a:lnSpc>
              <a:spcAft>
                <a:spcPts val="1800"/>
              </a:spcAft>
            </a:pPr>
            <a:r>
              <a:rPr lang="en-US" sz="2800" b="1" dirty="0">
                <a:solidFill>
                  <a:srgbClr val="03114B"/>
                </a:solidFill>
                <a:latin typeface="Roboto" panose="02000000000000000000" pitchFamily="2" charset="0"/>
                <a:ea typeface="Roboto" panose="02000000000000000000" pitchFamily="2" charset="0"/>
              </a:rPr>
              <a:t>Los </a:t>
            </a:r>
            <a:r>
              <a:rPr lang="en-US" sz="2800" b="1" dirty="0" err="1">
                <a:solidFill>
                  <a:srgbClr val="03114B"/>
                </a:solidFill>
                <a:latin typeface="Roboto" panose="02000000000000000000" pitchFamily="2" charset="0"/>
                <a:ea typeface="Roboto" panose="02000000000000000000" pitchFamily="2" charset="0"/>
              </a:rPr>
              <a:t>empleadores</a:t>
            </a:r>
            <a:r>
              <a:rPr lang="en-US" sz="2800" b="1" dirty="0">
                <a:solidFill>
                  <a:srgbClr val="03114B"/>
                </a:solidFill>
                <a:latin typeface="Roboto" panose="02000000000000000000" pitchFamily="2" charset="0"/>
                <a:ea typeface="Roboto" panose="02000000000000000000" pitchFamily="2" charset="0"/>
              </a:rPr>
              <a:t> </a:t>
            </a:r>
            <a:r>
              <a:rPr lang="en-US" sz="2800" b="1" dirty="0" err="1">
                <a:solidFill>
                  <a:srgbClr val="03114B"/>
                </a:solidFill>
                <a:latin typeface="Roboto" panose="02000000000000000000" pitchFamily="2" charset="0"/>
                <a:ea typeface="Roboto" panose="02000000000000000000" pitchFamily="2" charset="0"/>
              </a:rPr>
              <a:t>deben</a:t>
            </a:r>
            <a:endParaRPr lang="en-US" sz="2800" b="1" dirty="0">
              <a:solidFill>
                <a:srgbClr val="03114B"/>
              </a:solidFill>
              <a:latin typeface="Roboto" panose="02000000000000000000" pitchFamily="2" charset="0"/>
              <a:ea typeface="Roboto" panose="02000000000000000000" pitchFamily="2" charset="0"/>
            </a:endParaRPr>
          </a:p>
          <a:p>
            <a:pPr marL="228600" lvl="2" indent="-228600">
              <a:lnSpc>
                <a:spcPct val="95000"/>
              </a:lnSpc>
              <a:spcAft>
                <a:spcPts val="18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Notificar a los empleados sobre la tasa de pago y el día de pago regular al momento de la contratación.</a:t>
            </a:r>
          </a:p>
          <a:p>
            <a:pPr marL="228600" lvl="2" indent="-228600">
              <a:lnSpc>
                <a:spcPct val="95000"/>
              </a:lnSpc>
              <a:spcAft>
                <a:spcPts val="18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Notificar a los empleados sobre cualquier cambio en las tasas de pago o en los días de pago antes de que se realicen los cambios.</a:t>
            </a:r>
          </a:p>
          <a:p>
            <a:pPr marL="228600" lvl="2" indent="-228600">
              <a:lnSpc>
                <a:spcPct val="95000"/>
              </a:lnSpc>
              <a:spcAft>
                <a:spcPts val="18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Proporcionar a cada empleado un estado de las deducciones por cada período de pago.</a:t>
            </a:r>
          </a:p>
          <a:p>
            <a:pPr marL="228600" lvl="2" indent="-228600">
              <a:lnSpc>
                <a:spcPct val="95000"/>
              </a:lnSpc>
              <a:spcAft>
                <a:spcPts val="18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Pagar los salarios en los días de pago habituales.</a:t>
            </a:r>
            <a:endParaRPr lang="en-US" sz="2800" dirty="0">
              <a:solidFill>
                <a:srgbClr val="03114B"/>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83C79E02-BF69-D4B9-1585-A19225EC1EC8}"/>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ADD220-49B5-6433-8859-5EA23E2BBCA4}"/>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9DA05D-F4EF-F2F1-F32D-FDAD158DAFC3}"/>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a:solidFill>
                  <a:schemeClr val="bg1"/>
                </a:solidFill>
                <a:latin typeface="Roboto" panose="02000000000000000000" pitchFamily="2" charset="0"/>
                <a:ea typeface="Roboto" panose="02000000000000000000" pitchFamily="2" charset="0"/>
              </a:rPr>
              <a:t>Pago de </a:t>
            </a:r>
            <a:r>
              <a:rPr lang="en-US" sz="4200" b="1" dirty="0" err="1">
                <a:solidFill>
                  <a:schemeClr val="bg1"/>
                </a:solidFill>
                <a:latin typeface="Roboto" panose="02000000000000000000" pitchFamily="2" charset="0"/>
                <a:ea typeface="Roboto" panose="02000000000000000000" pitchFamily="2" charset="0"/>
              </a:rPr>
              <a:t>Salario</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7661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21C387E7-6452-49DF-BB83-BAB28562A8C7}"/>
              </a:ext>
            </a:extLst>
          </p:cNvPr>
          <p:cNvPicPr>
            <a:picLocks noChangeAspect="1"/>
          </p:cNvPicPr>
          <p:nvPr/>
        </p:nvPicPr>
        <p:blipFill>
          <a:blip r:embed="rId2"/>
          <a:srcRect l="7445" t="45450" r="12653" b="9551"/>
          <a:stretch/>
        </p:blipFill>
        <p:spPr>
          <a:xfrm>
            <a:off x="276445" y="2173863"/>
            <a:ext cx="11639074" cy="4372242"/>
          </a:xfrm>
          <a:prstGeom prst="rect">
            <a:avLst/>
          </a:prstGeom>
        </p:spPr>
      </p:pic>
      <p:sp>
        <p:nvSpPr>
          <p:cNvPr id="9" name="Rectangle 8">
            <a:extLst>
              <a:ext uri="{FF2B5EF4-FFF2-40B4-BE49-F238E27FC236}">
                <a16:creationId xmlns:a16="http://schemas.microsoft.com/office/drawing/2014/main" id="{91FDFFEB-1BE9-565B-EB91-4317B65800F9}"/>
              </a:ext>
            </a:extLst>
          </p:cNvPr>
          <p:cNvSpPr/>
          <p:nvPr/>
        </p:nvSpPr>
        <p:spPr>
          <a:xfrm>
            <a:off x="0" y="2045616"/>
            <a:ext cx="12192000" cy="3537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331D2FC-E6E3-459E-D3D7-D72242B1033A}"/>
              </a:ext>
            </a:extLst>
          </p:cNvPr>
          <p:cNvGrpSpPr/>
          <p:nvPr/>
        </p:nvGrpSpPr>
        <p:grpSpPr>
          <a:xfrm>
            <a:off x="1971967" y="1761466"/>
            <a:ext cx="7989607" cy="5003127"/>
            <a:chOff x="2021129" y="1861969"/>
            <a:chExt cx="7978277" cy="4996032"/>
          </a:xfrm>
        </p:grpSpPr>
        <p:sp>
          <p:nvSpPr>
            <p:cNvPr id="10" name="Rectangle 9">
              <a:extLst>
                <a:ext uri="{FF2B5EF4-FFF2-40B4-BE49-F238E27FC236}">
                  <a16:creationId xmlns:a16="http://schemas.microsoft.com/office/drawing/2014/main" id="{79B071A5-3E6A-C8BF-8922-2D136C2FA525}"/>
                </a:ext>
              </a:extLst>
            </p:cNvPr>
            <p:cNvSpPr/>
            <p:nvPr/>
          </p:nvSpPr>
          <p:spPr>
            <a:xfrm>
              <a:off x="2021129" y="1861969"/>
              <a:ext cx="7978277" cy="49960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38378D-AE44-F5DB-D57E-5B44E2159485}"/>
                </a:ext>
              </a:extLst>
            </p:cNvPr>
            <p:cNvPicPr>
              <a:picLocks noChangeAspect="1"/>
            </p:cNvPicPr>
            <p:nvPr/>
          </p:nvPicPr>
          <p:blipFill>
            <a:blip r:embed="rId3"/>
            <a:stretch>
              <a:fillRect/>
            </a:stretch>
          </p:blipFill>
          <p:spPr>
            <a:xfrm>
              <a:off x="2192594" y="2069577"/>
              <a:ext cx="7640082" cy="4625405"/>
            </a:xfrm>
            <a:prstGeom prst="rect">
              <a:avLst/>
            </a:prstGeom>
          </p:spPr>
        </p:pic>
      </p:grpSp>
      <p:sp>
        <p:nvSpPr>
          <p:cNvPr id="5" name="Rectangle 4">
            <a:extLst>
              <a:ext uri="{FF2B5EF4-FFF2-40B4-BE49-F238E27FC236}">
                <a16:creationId xmlns:a16="http://schemas.microsoft.com/office/drawing/2014/main" id="{33F738B1-A1A7-5734-D5AB-58044D555F56}"/>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FD8055-3C7B-C4E6-F5EF-D655B321A503}"/>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A37F0AD-4FAB-68D8-37CC-429845F177E3}"/>
              </a:ext>
            </a:extLst>
          </p:cNvPr>
          <p:cNvSpPr txBox="1"/>
          <p:nvPr/>
        </p:nvSpPr>
        <p:spPr>
          <a:xfrm>
            <a:off x="688206" y="519504"/>
            <a:ext cx="1032712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Ejemplo de Recibo de Pago</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32500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DB9CB2-D3D0-3152-7877-53818137CA19}"/>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B0EC7DE-17B1-9115-97D1-4487ED507606}"/>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5A246D-4D94-B6FE-CED7-F4BE21CA2B18}"/>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Mantener</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Registros</a:t>
            </a:r>
            <a:endParaRPr lang="en-US" sz="4200" b="1" dirty="0">
              <a:solidFill>
                <a:schemeClr val="bg1"/>
              </a:solidFill>
              <a:latin typeface="Roboto" panose="02000000000000000000" pitchFamily="2" charset="0"/>
              <a:ea typeface="Roboto" panose="02000000000000000000" pitchFamily="2" charset="0"/>
            </a:endParaRPr>
          </a:p>
        </p:txBody>
      </p:sp>
      <p:pic>
        <p:nvPicPr>
          <p:cNvPr id="7" name="Picture 6" descr="A picture containing text&#10;&#10;Description automatically generated">
            <a:extLst>
              <a:ext uri="{FF2B5EF4-FFF2-40B4-BE49-F238E27FC236}">
                <a16:creationId xmlns:a16="http://schemas.microsoft.com/office/drawing/2014/main" id="{EEE5540F-6854-8EAF-4741-F39F64DC9820}"/>
              </a:ext>
            </a:extLst>
          </p:cNvPr>
          <p:cNvPicPr>
            <a:picLocks noChangeAspect="1"/>
          </p:cNvPicPr>
          <p:nvPr/>
        </p:nvPicPr>
        <p:blipFill>
          <a:blip r:embed="rId2"/>
          <a:srcRect t="31319" r="6118" b="30010"/>
          <a:stretch/>
        </p:blipFill>
        <p:spPr>
          <a:xfrm>
            <a:off x="276447" y="2152598"/>
            <a:ext cx="11639072" cy="3197852"/>
          </a:xfrm>
          <a:prstGeom prst="rect">
            <a:avLst/>
          </a:prstGeom>
        </p:spPr>
      </p:pic>
      <p:sp>
        <p:nvSpPr>
          <p:cNvPr id="8" name="TextBox 7">
            <a:extLst>
              <a:ext uri="{FF2B5EF4-FFF2-40B4-BE49-F238E27FC236}">
                <a16:creationId xmlns:a16="http://schemas.microsoft.com/office/drawing/2014/main" id="{4DA7FAD9-8B49-5C30-D8AD-178D397C5516}"/>
              </a:ext>
            </a:extLst>
          </p:cNvPr>
          <p:cNvSpPr txBox="1"/>
          <p:nvPr/>
        </p:nvSpPr>
        <p:spPr>
          <a:xfrm>
            <a:off x="688206" y="2365249"/>
            <a:ext cx="11129546" cy="3177307"/>
          </a:xfrm>
          <a:prstGeom prst="rect">
            <a:avLst/>
          </a:prstGeom>
          <a:noFill/>
        </p:spPr>
        <p:txBody>
          <a:bodyPr wrap="square" lIns="0" tIns="0" rIns="0" bIns="0" rtlCol="0" anchor="t">
            <a:noAutofit/>
          </a:bodyPr>
          <a:lstStyle/>
          <a:p>
            <a:pPr marL="228600" lvl="2" indent="-228600">
              <a:lnSpc>
                <a:spcPct val="95000"/>
              </a:lnSpc>
              <a:spcAft>
                <a:spcPts val="12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Los empleadores deben mantener registros diarios y semanales del total exacto de horas que usted trabaja cada día y durante una semana.</a:t>
            </a:r>
          </a:p>
          <a:p>
            <a:pPr marL="228600" lvl="2" indent="-228600">
              <a:lnSpc>
                <a:spcPct val="95000"/>
              </a:lnSpc>
              <a:spcAft>
                <a:spcPts val="12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Para la mayoría de las leyes, los empleadores deben conservar los registros durante 6 años.</a:t>
            </a:r>
          </a:p>
          <a:p>
            <a:pPr marL="228600" lvl="2" indent="-228600">
              <a:lnSpc>
                <a:spcPct val="95000"/>
              </a:lnSpc>
              <a:spcAft>
                <a:spcPts val="1200"/>
              </a:spcAft>
              <a:buClr>
                <a:srgbClr val="398E9F"/>
              </a:buClr>
              <a:buSzPct val="120000"/>
              <a:buFont typeface="Arial,Sans-Serif"/>
              <a:buChar char="•"/>
            </a:pPr>
            <a:r>
              <a:rPr lang="es-ES" sz="2400" dirty="0">
                <a:solidFill>
                  <a:srgbClr val="03114B"/>
                </a:solidFill>
                <a:latin typeface="Roboto" panose="02000000000000000000" pitchFamily="2" charset="0"/>
                <a:ea typeface="Roboto" panose="02000000000000000000" pitchFamily="2" charset="0"/>
              </a:rPr>
              <a:t>Recomendamos que usted mantenga sus propios registros. Esto es útil si presenta una queja.</a:t>
            </a:r>
          </a:p>
          <a:p>
            <a:pPr marL="0" lvl="2">
              <a:lnSpc>
                <a:spcPct val="95000"/>
              </a:lnSpc>
              <a:spcAft>
                <a:spcPts val="1200"/>
              </a:spcAft>
              <a:buClr>
                <a:srgbClr val="398E9F"/>
              </a:buClr>
              <a:buSzPct val="120000"/>
            </a:pPr>
            <a:r>
              <a:rPr lang="en-US" sz="2000" b="1" dirty="0" err="1">
                <a:solidFill>
                  <a:schemeClr val="accent1">
                    <a:lumMod val="50000"/>
                  </a:schemeClr>
                </a:solidFill>
                <a:latin typeface="Roboto" panose="02000000000000000000" pitchFamily="2" charset="0"/>
                <a:ea typeface="Roboto" panose="02000000000000000000" pitchFamily="2" charset="0"/>
                <a:cs typeface="Calibri"/>
              </a:rPr>
              <a:t>Recurso</a:t>
            </a:r>
            <a:r>
              <a:rPr lang="en-US" sz="2000" b="1" dirty="0">
                <a:solidFill>
                  <a:schemeClr val="accent1">
                    <a:lumMod val="50000"/>
                  </a:schemeClr>
                </a:solidFill>
                <a:latin typeface="Roboto" panose="02000000000000000000" pitchFamily="2" charset="0"/>
                <a:ea typeface="Roboto" panose="02000000000000000000" pitchFamily="2" charset="0"/>
                <a:cs typeface="Calibri"/>
              </a:rPr>
              <a:t> </a:t>
            </a:r>
            <a:r>
              <a:rPr lang="en-US" sz="2000" b="1" dirty="0" err="1">
                <a:solidFill>
                  <a:schemeClr val="accent1">
                    <a:lumMod val="50000"/>
                  </a:schemeClr>
                </a:solidFill>
                <a:latin typeface="Roboto" panose="02000000000000000000" pitchFamily="2" charset="0"/>
                <a:ea typeface="Roboto" panose="02000000000000000000" pitchFamily="2" charset="0"/>
                <a:cs typeface="Calibri"/>
              </a:rPr>
              <a:t>útil</a:t>
            </a:r>
            <a:r>
              <a:rPr lang="en-US" sz="2000" b="1" dirty="0">
                <a:solidFill>
                  <a:schemeClr val="accent1">
                    <a:lumMod val="50000"/>
                  </a:schemeClr>
                </a:solidFill>
                <a:latin typeface="Roboto" panose="02000000000000000000" pitchFamily="2" charset="0"/>
                <a:ea typeface="Roboto" panose="02000000000000000000" pitchFamily="2" charset="0"/>
                <a:cs typeface="Calibri"/>
              </a:rPr>
              <a:t>: </a:t>
            </a:r>
            <a:r>
              <a:rPr lang="es-ES" sz="2000" b="1" dirty="0">
                <a:solidFill>
                  <a:schemeClr val="accent2">
                    <a:lumMod val="75000"/>
                  </a:schemeClr>
                </a:solidFill>
                <a:latin typeface="Roboto" panose="02000000000000000000" pitchFamily="2" charset="0"/>
                <a:ea typeface="Roboto" panose="02000000000000000000" pitchFamily="2" charset="0"/>
                <a:cs typeface="Calibri"/>
                <a:hlinkClick r:id="rId3">
                  <a:extLst>
                    <a:ext uri="{A12FA001-AC4F-418D-AE19-62706E023703}">
                      <ahyp:hlinkClr xmlns:ahyp="http://schemas.microsoft.com/office/drawing/2018/hyperlinkcolor" val="tx"/>
                    </a:ext>
                  </a:extLst>
                </a:hlinkClick>
              </a:rPr>
              <a:t>Aplicación de Registro de Tiempo del U</a:t>
            </a:r>
            <a:r>
              <a:rPr lang="en-US" sz="2000" b="1" dirty="0">
                <a:solidFill>
                  <a:schemeClr val="accent2">
                    <a:lumMod val="75000"/>
                  </a:schemeClr>
                </a:solidFill>
                <a:latin typeface="Roboto" panose="02000000000000000000" pitchFamily="2" charset="0"/>
                <a:ea typeface="Roboto" panose="02000000000000000000" pitchFamily="2" charset="0"/>
                <a:cs typeface="Calibri"/>
                <a:hlinkClick r:id="rId3">
                  <a:extLst>
                    <a:ext uri="{A12FA001-AC4F-418D-AE19-62706E023703}">
                      <ahyp:hlinkClr xmlns:ahyp="http://schemas.microsoft.com/office/drawing/2018/hyperlinkcolor" val="tx"/>
                    </a:ext>
                  </a:extLst>
                </a:hlinkClick>
              </a:rPr>
              <a:t>SDOL</a:t>
            </a:r>
            <a:endParaRPr lang="en-US" sz="2000" dirty="0">
              <a:solidFill>
                <a:schemeClr val="accent2">
                  <a:lumMod val="75000"/>
                </a:schemeClr>
              </a:solidFill>
              <a:latin typeface="Roboto" panose="02000000000000000000" pitchFamily="2" charset="0"/>
              <a:ea typeface="Roboto" panose="02000000000000000000" pitchFamily="2" charset="0"/>
              <a:cs typeface="Calibri"/>
            </a:endParaRPr>
          </a:p>
          <a:p>
            <a:pPr marL="228600" lvl="2" indent="-228600">
              <a:lnSpc>
                <a:spcPct val="95000"/>
              </a:lnSpc>
              <a:spcAft>
                <a:spcPts val="1200"/>
              </a:spcAft>
              <a:buClr>
                <a:srgbClr val="398E9F"/>
              </a:buClr>
              <a:buSzPct val="120000"/>
              <a:buFont typeface="Arial,Sans-Serif"/>
              <a:buChar char="•"/>
              <a:defRPr sz="2000">
                <a:solidFill>
                  <a:srgbClr val="C83200"/>
                </a:solidFill>
                <a:latin typeface="Wingdings"/>
                <a:ea typeface="Wingdings"/>
                <a:cs typeface="Wingdings"/>
                <a:sym typeface="Wingdings"/>
              </a:defRPr>
            </a:pPr>
            <a:endParaRPr lang="en-US" sz="2400" dirty="0">
              <a:solidFill>
                <a:srgbClr val="03114B"/>
              </a:solidFill>
              <a:latin typeface="Roboto" panose="02000000000000000000" pitchFamily="2" charset="0"/>
              <a:ea typeface="Roboto" panose="02000000000000000000" pitchFamily="2" charset="0"/>
            </a:endParaRPr>
          </a:p>
        </p:txBody>
      </p:sp>
      <p:sp>
        <p:nvSpPr>
          <p:cNvPr id="9" name="Snip Single Corner Rectangle 2">
            <a:extLst>
              <a:ext uri="{FF2B5EF4-FFF2-40B4-BE49-F238E27FC236}">
                <a16:creationId xmlns:a16="http://schemas.microsoft.com/office/drawing/2014/main" id="{05AE769B-138D-E127-7A7D-6B28B8BECFBE}"/>
              </a:ext>
            </a:extLst>
          </p:cNvPr>
          <p:cNvSpPr/>
          <p:nvPr/>
        </p:nvSpPr>
        <p:spPr>
          <a:xfrm flipV="1">
            <a:off x="276446" y="5558780"/>
            <a:ext cx="11639073" cy="987326"/>
          </a:xfrm>
          <a:custGeom>
            <a:avLst/>
            <a:gdLst>
              <a:gd name="connsiteX0" fmla="*/ 0 w 11639073"/>
              <a:gd name="connsiteY0" fmla="*/ 0 h 987326"/>
              <a:gd name="connsiteX1" fmla="*/ 11474515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28799 w 11639073"/>
              <a:gd name="connsiteY2" fmla="*/ 257026 h 987326"/>
              <a:gd name="connsiteX3" fmla="*/ 11639073 w 11639073"/>
              <a:gd name="connsiteY3" fmla="*/ 987326 h 987326"/>
              <a:gd name="connsiteX4" fmla="*/ 0 w 11639073"/>
              <a:gd name="connsiteY4" fmla="*/ 987326 h 987326"/>
              <a:gd name="connsiteX5" fmla="*/ 0 w 11639073"/>
              <a:gd name="connsiteY5" fmla="*/ 0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9073" h="987326">
                <a:moveTo>
                  <a:pt x="0" y="0"/>
                </a:moveTo>
                <a:lnTo>
                  <a:pt x="11073823" y="0"/>
                </a:lnTo>
                <a:lnTo>
                  <a:pt x="11628799" y="257026"/>
                </a:lnTo>
                <a:lnTo>
                  <a:pt x="11639073" y="987326"/>
                </a:lnTo>
                <a:lnTo>
                  <a:pt x="0" y="987326"/>
                </a:lnTo>
                <a:lnTo>
                  <a:pt x="0" y="0"/>
                </a:lnTo>
                <a:close/>
              </a:path>
            </a:pathLst>
          </a:cu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455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FDF62D-5FE5-26EB-3901-47764F64DEF2}"/>
              </a:ext>
            </a:extLst>
          </p:cNvPr>
          <p:cNvPicPr>
            <a:picLocks noChangeAspect="1"/>
          </p:cNvPicPr>
          <p:nvPr/>
        </p:nvPicPr>
        <p:blipFill>
          <a:blip r:embed="rId2"/>
          <a:stretch>
            <a:fillRect/>
          </a:stretch>
        </p:blipFill>
        <p:spPr>
          <a:xfrm>
            <a:off x="0" y="2172872"/>
            <a:ext cx="12188952" cy="4685128"/>
          </a:xfrm>
          <a:prstGeom prst="rect">
            <a:avLst/>
          </a:prstGeom>
        </p:spPr>
      </p:pic>
      <p:sp>
        <p:nvSpPr>
          <p:cNvPr id="3" name="TextBox 2">
            <a:extLst>
              <a:ext uri="{FF2B5EF4-FFF2-40B4-BE49-F238E27FC236}">
                <a16:creationId xmlns:a16="http://schemas.microsoft.com/office/drawing/2014/main" id="{C9BEC542-E21C-CB87-476D-DCC37FFFA5E1}"/>
              </a:ext>
            </a:extLst>
          </p:cNvPr>
          <p:cNvSpPr txBox="1"/>
          <p:nvPr/>
        </p:nvSpPr>
        <p:spPr>
          <a:xfrm>
            <a:off x="741987" y="2273744"/>
            <a:ext cx="11426949" cy="1002684"/>
          </a:xfrm>
          <a:prstGeom prst="rect">
            <a:avLst/>
          </a:prstGeom>
          <a:noFill/>
        </p:spPr>
        <p:txBody>
          <a:bodyPr wrap="square" lIns="0" tIns="0" rIns="0" bIns="0" rtlCol="0" anchor="t">
            <a:noAutofit/>
          </a:bodyPr>
          <a:lstStyle/>
          <a:p>
            <a:pPr>
              <a:lnSpc>
                <a:spcPct val="150000"/>
              </a:lnSpc>
            </a:pPr>
            <a:r>
              <a:rPr lang="es-ES" sz="2800" b="1" dirty="0">
                <a:solidFill>
                  <a:srgbClr val="266985"/>
                </a:solidFill>
                <a:latin typeface="Roboto" panose="02000000000000000000" pitchFamily="2" charset="0"/>
                <a:ea typeface="Roboto" panose="02000000000000000000" pitchFamily="2" charset="0"/>
              </a:rPr>
              <a:t>Los registros deben incluir la siguiente información:</a:t>
            </a:r>
            <a:endParaRPr lang="en-US" sz="2800" b="1" dirty="0">
              <a:solidFill>
                <a:srgbClr val="266985"/>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A7D39A84-AEB7-A5F0-EE6C-92331802E44A}"/>
              </a:ext>
            </a:extLst>
          </p:cNvPr>
          <p:cNvSpPr txBox="1"/>
          <p:nvPr/>
        </p:nvSpPr>
        <p:spPr>
          <a:xfrm>
            <a:off x="741987" y="3201500"/>
            <a:ext cx="11450013" cy="2627871"/>
          </a:xfrm>
          <a:prstGeom prst="rect">
            <a:avLst/>
          </a:prstGeom>
          <a:noFill/>
        </p:spPr>
        <p:txBody>
          <a:bodyPr wrap="square" lIns="0" tIns="0" rIns="0" bIns="0" numCol="2" rtlCol="0" anchor="t">
            <a:noAutofit/>
          </a:bodyPr>
          <a:lstStyle/>
          <a:p>
            <a:pPr marL="228600" lvl="2" indent="-228600">
              <a:lnSpc>
                <a:spcPct val="95000"/>
              </a:lnSpc>
              <a:spcAft>
                <a:spcPts val="12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Nombre del Empleado</a:t>
            </a:r>
          </a:p>
          <a:p>
            <a:pPr marL="228600" lvl="2" indent="-228600">
              <a:lnSpc>
                <a:spcPct val="95000"/>
              </a:lnSpc>
              <a:spcAft>
                <a:spcPts val="12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Dirección</a:t>
            </a:r>
          </a:p>
          <a:p>
            <a:pPr marL="228600" lvl="2" indent="-228600">
              <a:lnSpc>
                <a:spcPct val="95000"/>
              </a:lnSpc>
              <a:spcAft>
                <a:spcPts val="12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Tasa de Pago</a:t>
            </a:r>
          </a:p>
          <a:p>
            <a:pPr marL="228600" lvl="2" indent="-228600">
              <a:lnSpc>
                <a:spcPct val="95000"/>
              </a:lnSpc>
              <a:spcAft>
                <a:spcPts val="12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Salarios Brutos y Netos</a:t>
            </a:r>
          </a:p>
          <a:p>
            <a:pPr marL="228600" lvl="2" indent="-228600">
              <a:lnSpc>
                <a:spcPct val="95000"/>
              </a:lnSpc>
              <a:spcAft>
                <a:spcPts val="12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Deducciones Detalladas</a:t>
            </a:r>
          </a:p>
          <a:p>
            <a:pPr marL="228600" lvl="2" indent="-228600">
              <a:lnSpc>
                <a:spcPct val="95000"/>
              </a:lnSpc>
              <a:spcAft>
                <a:spcPts val="12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Modo de Pago</a:t>
            </a:r>
          </a:p>
          <a:p>
            <a:pPr marL="228600" lvl="2" indent="-228600">
              <a:lnSpc>
                <a:spcPct val="95000"/>
              </a:lnSpc>
              <a:spcAft>
                <a:spcPts val="12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Fecha del Cheque o Fecha de Pago</a:t>
            </a:r>
          </a:p>
          <a:p>
            <a:pPr marL="228600" lvl="2" indent="-228600">
              <a:lnSpc>
                <a:spcPct val="95000"/>
              </a:lnSpc>
              <a:spcAft>
                <a:spcPts val="1200"/>
              </a:spcAft>
              <a:buClr>
                <a:srgbClr val="398E9F"/>
              </a:buClr>
              <a:buSzPct val="120000"/>
              <a:buFont typeface="Arial,Sans-Serif"/>
              <a:buChar char="•"/>
            </a:pPr>
            <a:r>
              <a:rPr lang="es-ES" sz="2800" dirty="0">
                <a:solidFill>
                  <a:srgbClr val="091A3F"/>
                </a:solidFill>
                <a:latin typeface="Roboto" panose="02000000000000000000" pitchFamily="2" charset="0"/>
                <a:ea typeface="Roboto" panose="02000000000000000000" pitchFamily="2" charset="0"/>
              </a:rPr>
              <a:t>Licencia Pagada por Enfermedad Ganada/Utilizada</a:t>
            </a:r>
            <a:endParaRPr lang="en-US" sz="2800" dirty="0">
              <a:solidFill>
                <a:srgbClr val="091A3F"/>
              </a:solidFill>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B0335032-B0C1-7179-436D-4E44E996533B}"/>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DA34A2-2361-4B60-552E-56469D50F718}"/>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A3B51E-6A24-78C7-B90D-DC8AA3A76AD0}"/>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Requisitos</a:t>
            </a:r>
            <a:r>
              <a:rPr lang="en-US" sz="4200" b="1" dirty="0">
                <a:solidFill>
                  <a:schemeClr val="bg1"/>
                </a:solidFill>
                <a:latin typeface="Roboto" panose="02000000000000000000" pitchFamily="2" charset="0"/>
                <a:ea typeface="Roboto" panose="02000000000000000000" pitchFamily="2" charset="0"/>
              </a:rPr>
              <a:t> de </a:t>
            </a:r>
            <a:r>
              <a:rPr lang="en-US" sz="4200" b="1" dirty="0" err="1">
                <a:solidFill>
                  <a:schemeClr val="bg1"/>
                </a:solidFill>
                <a:latin typeface="Roboto" panose="02000000000000000000" pitchFamily="2" charset="0"/>
                <a:ea typeface="Roboto" panose="02000000000000000000" pitchFamily="2" charset="0"/>
              </a:rPr>
              <a:t>Mantenimiento</a:t>
            </a:r>
            <a:r>
              <a:rPr lang="en-US" sz="4200" b="1" dirty="0">
                <a:solidFill>
                  <a:schemeClr val="bg1"/>
                </a:solidFill>
                <a:latin typeface="Roboto" panose="02000000000000000000" pitchFamily="2" charset="0"/>
                <a:ea typeface="Roboto" panose="02000000000000000000" pitchFamily="2" charset="0"/>
              </a:rPr>
              <a:t> de </a:t>
            </a:r>
            <a:r>
              <a:rPr lang="en-US" sz="4200" b="1" dirty="0" err="1">
                <a:solidFill>
                  <a:schemeClr val="bg1"/>
                </a:solidFill>
                <a:latin typeface="Roboto" panose="02000000000000000000" pitchFamily="2" charset="0"/>
                <a:ea typeface="Roboto" panose="02000000000000000000" pitchFamily="2" charset="0"/>
              </a:rPr>
              <a:t>Registros</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6248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337971-2E5C-14D5-C57F-51070287EEAA}"/>
              </a:ext>
            </a:extLst>
          </p:cNvPr>
          <p:cNvSpPr/>
          <p:nvPr/>
        </p:nvSpPr>
        <p:spPr>
          <a:xfrm>
            <a:off x="2872292" y="2156917"/>
            <a:ext cx="9043227" cy="4389187"/>
          </a:xfrm>
          <a:prstGeom prst="rect">
            <a:avLst/>
          </a:prstGeom>
          <a:solidFill>
            <a:srgbClr val="F7F7F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2B3325-D49A-4B37-5CC0-4B1D1650CF51}"/>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50AB521-48FB-4743-75F2-3AC6EFFD23A5}"/>
              </a:ext>
            </a:extLst>
          </p:cNvPr>
          <p:cNvSpPr/>
          <p:nvPr/>
        </p:nvSpPr>
        <p:spPr>
          <a:xfrm>
            <a:off x="276447" y="311895"/>
            <a:ext cx="11639072" cy="1325520"/>
          </a:xfrm>
          <a:prstGeom prst="rect">
            <a:avLst/>
          </a:prstGeom>
          <a:solidFill>
            <a:srgbClr val="F6B21A"/>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67956B-CEBD-87D2-35E9-C80A28261204}"/>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Clasificación</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Incorrecta</a:t>
            </a:r>
            <a:endParaRPr lang="en-US" sz="4200" b="1" dirty="0">
              <a:solidFill>
                <a:schemeClr val="bg1"/>
              </a:solidFill>
              <a:latin typeface="Roboto" panose="02000000000000000000" pitchFamily="2" charset="0"/>
              <a:ea typeface="Roboto" panose="02000000000000000000" pitchFamily="2" charset="0"/>
            </a:endParaRPr>
          </a:p>
        </p:txBody>
      </p:sp>
      <p:sp>
        <p:nvSpPr>
          <p:cNvPr id="4" name="TextBox 11">
            <a:extLst>
              <a:ext uri="{FF2B5EF4-FFF2-40B4-BE49-F238E27FC236}">
                <a16:creationId xmlns:a16="http://schemas.microsoft.com/office/drawing/2014/main" id="{9C994568-436F-403B-5157-798A3A5ED589}"/>
              </a:ext>
            </a:extLst>
          </p:cNvPr>
          <p:cNvSpPr txBox="1"/>
          <p:nvPr/>
        </p:nvSpPr>
        <p:spPr>
          <a:xfrm>
            <a:off x="3012697" y="2302137"/>
            <a:ext cx="8691624" cy="398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marL="228600" lvl="2" indent="-233363">
              <a:lnSpc>
                <a:spcPct val="95000"/>
              </a:lnSpc>
              <a:spcAft>
                <a:spcPts val="18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Los contratistas independientes correctamente clasificados/trabajadores 1099 no están cubiertos por la ley de Salarios y Horas ni son elegibles para ciertos beneficios.</a:t>
            </a:r>
          </a:p>
          <a:p>
            <a:pPr marL="228600" lvl="2" indent="-233363">
              <a:lnSpc>
                <a:spcPct val="95000"/>
              </a:lnSpc>
              <a:spcAft>
                <a:spcPts val="18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Algunos empleadores clasifican ilegalmente a los empleados como contratistas independientes, a veces llamados empleados 1099. También pueden pagar "en efectivo por fuera del registro".</a:t>
            </a:r>
          </a:p>
          <a:p>
            <a:pPr marL="228600" lvl="2" indent="-233363">
              <a:lnSpc>
                <a:spcPct val="95000"/>
              </a:lnSpc>
              <a:spcAft>
                <a:spcPts val="1800"/>
              </a:spcAft>
              <a:buClr>
                <a:srgbClr val="398E9F"/>
              </a:buClr>
              <a:buSzPct val="120000"/>
              <a:buFont typeface="Arial,Sans-Serif"/>
              <a:buChar char="•"/>
            </a:pPr>
            <a:r>
              <a:rPr lang="es-ES" sz="2400" b="1" dirty="0">
                <a:solidFill>
                  <a:srgbClr val="005E78"/>
                </a:solidFill>
                <a:latin typeface="Roboto" panose="02000000000000000000" pitchFamily="2" charset="0"/>
                <a:ea typeface="Roboto" panose="02000000000000000000" pitchFamily="2" charset="0"/>
              </a:rPr>
              <a:t>Usted no tiene la culpa </a:t>
            </a:r>
            <a:r>
              <a:rPr lang="es-ES" sz="2400" dirty="0">
                <a:solidFill>
                  <a:srgbClr val="091A3F"/>
                </a:solidFill>
                <a:latin typeface="Roboto" panose="02000000000000000000" pitchFamily="2" charset="0"/>
                <a:ea typeface="Roboto" panose="02000000000000000000" pitchFamily="2" charset="0"/>
              </a:rPr>
              <a:t>si su empleador lo clasifica incorrectamente, pero podría verse privado de derechos laborales y otros beneficios.</a:t>
            </a:r>
            <a:endParaRPr lang="en-US" sz="2400" dirty="0">
              <a:solidFill>
                <a:srgbClr val="091A3F"/>
              </a:solidFill>
              <a:latin typeface="Roboto" panose="02000000000000000000" pitchFamily="2" charset="0"/>
              <a:ea typeface="Roboto" panose="02000000000000000000" pitchFamily="2" charset="0"/>
            </a:endParaRPr>
          </a:p>
        </p:txBody>
      </p:sp>
      <p:sp>
        <p:nvSpPr>
          <p:cNvPr id="2" name="Rectangle 1">
            <a:extLst>
              <a:ext uri="{FF2B5EF4-FFF2-40B4-BE49-F238E27FC236}">
                <a16:creationId xmlns:a16="http://schemas.microsoft.com/office/drawing/2014/main" id="{58123D86-FC37-03F6-0BC6-29095B5401FF}"/>
              </a:ext>
            </a:extLst>
          </p:cNvPr>
          <p:cNvSpPr/>
          <p:nvPr/>
        </p:nvSpPr>
        <p:spPr>
          <a:xfrm>
            <a:off x="276447" y="2156917"/>
            <a:ext cx="2459767" cy="4389187"/>
          </a:xfrm>
          <a:prstGeom prst="rect">
            <a:avLst/>
          </a:pr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400756C8-9319-759B-BFC7-E39556A793E3}"/>
              </a:ext>
            </a:extLst>
          </p:cNvPr>
          <p:cNvPicPr>
            <a:picLocks noChangeAspect="1"/>
          </p:cNvPicPr>
          <p:nvPr/>
        </p:nvPicPr>
        <p:blipFill>
          <a:blip r:embed="rId2">
            <a:extLst>
              <a:ext uri="{96DAC541-7B7A-43D3-8B79-37D633B846F1}">
                <asvg:svgBlip xmlns:asvg="http://schemas.microsoft.com/office/drawing/2016/SVG/main" r:embed="rId3"/>
              </a:ext>
            </a:extLst>
          </a:blip>
          <a:srcRect t="23344" b="1493"/>
          <a:stretch/>
        </p:blipFill>
        <p:spPr>
          <a:xfrm>
            <a:off x="327599" y="2156917"/>
            <a:ext cx="2357461" cy="4389187"/>
          </a:xfrm>
          <a:prstGeom prst="rect">
            <a:avLst/>
          </a:prstGeom>
        </p:spPr>
      </p:pic>
    </p:spTree>
    <p:extLst>
      <p:ext uri="{BB962C8B-B14F-4D97-AF65-F5344CB8AC3E}">
        <p14:creationId xmlns:p14="http://schemas.microsoft.com/office/powerpoint/2010/main" val="3814506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151BEB93-2039-1E1A-1253-33C5F87D622E}"/>
              </a:ext>
            </a:extLst>
          </p:cNvPr>
          <p:cNvPicPr>
            <a:picLocks noChangeAspect="1"/>
          </p:cNvPicPr>
          <p:nvPr/>
        </p:nvPicPr>
        <p:blipFill>
          <a:blip r:embed="rId2"/>
          <a:srcRect t="31319" r="6118" b="30010"/>
          <a:stretch/>
        </p:blipFill>
        <p:spPr>
          <a:xfrm>
            <a:off x="276447" y="2152598"/>
            <a:ext cx="11639072" cy="3197852"/>
          </a:xfrm>
          <a:prstGeom prst="rect">
            <a:avLst/>
          </a:prstGeom>
        </p:spPr>
      </p:pic>
      <p:sp>
        <p:nvSpPr>
          <p:cNvPr id="4" name="Rectangle 3">
            <a:extLst>
              <a:ext uri="{FF2B5EF4-FFF2-40B4-BE49-F238E27FC236}">
                <a16:creationId xmlns:a16="http://schemas.microsoft.com/office/drawing/2014/main" id="{785BD589-07F5-72D1-28F4-131407735D03}"/>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868326C-F506-8AD3-A932-71B27F71038E}"/>
              </a:ext>
            </a:extLst>
          </p:cNvPr>
          <p:cNvSpPr/>
          <p:nvPr/>
        </p:nvSpPr>
        <p:spPr>
          <a:xfrm>
            <a:off x="276447" y="311895"/>
            <a:ext cx="11639072" cy="1325520"/>
          </a:xfrm>
          <a:prstGeom prst="rect">
            <a:avLst/>
          </a:prstGeom>
          <a:solidFill>
            <a:srgbClr val="F6B21A"/>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18421AC-694A-E2EB-F17F-338F0ACCBDCE}"/>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Contratistas</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Independientes</a:t>
            </a:r>
            <a:endParaRPr lang="en-US" sz="4200" b="1" dirty="0">
              <a:solidFill>
                <a:schemeClr val="bg1"/>
              </a:solidFill>
              <a:latin typeface="Roboto" panose="02000000000000000000" pitchFamily="2" charset="0"/>
              <a:ea typeface="Roboto" panose="02000000000000000000" pitchFamily="2" charset="0"/>
            </a:endParaRPr>
          </a:p>
        </p:txBody>
      </p:sp>
      <p:sp>
        <p:nvSpPr>
          <p:cNvPr id="3" name="Snip Single Corner Rectangle 2">
            <a:extLst>
              <a:ext uri="{FF2B5EF4-FFF2-40B4-BE49-F238E27FC236}">
                <a16:creationId xmlns:a16="http://schemas.microsoft.com/office/drawing/2014/main" id="{0094121D-E67F-56DC-340F-3F29F3416D79}"/>
              </a:ext>
            </a:extLst>
          </p:cNvPr>
          <p:cNvSpPr/>
          <p:nvPr/>
        </p:nvSpPr>
        <p:spPr>
          <a:xfrm flipV="1">
            <a:off x="276446" y="5558780"/>
            <a:ext cx="11639073" cy="987326"/>
          </a:xfrm>
          <a:custGeom>
            <a:avLst/>
            <a:gdLst>
              <a:gd name="connsiteX0" fmla="*/ 0 w 11639073"/>
              <a:gd name="connsiteY0" fmla="*/ 0 h 987326"/>
              <a:gd name="connsiteX1" fmla="*/ 11474515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28799 w 11639073"/>
              <a:gd name="connsiteY2" fmla="*/ 257026 h 987326"/>
              <a:gd name="connsiteX3" fmla="*/ 11639073 w 11639073"/>
              <a:gd name="connsiteY3" fmla="*/ 987326 h 987326"/>
              <a:gd name="connsiteX4" fmla="*/ 0 w 11639073"/>
              <a:gd name="connsiteY4" fmla="*/ 987326 h 987326"/>
              <a:gd name="connsiteX5" fmla="*/ 0 w 11639073"/>
              <a:gd name="connsiteY5" fmla="*/ 0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9073" h="987326">
                <a:moveTo>
                  <a:pt x="0" y="0"/>
                </a:moveTo>
                <a:lnTo>
                  <a:pt x="11073823" y="0"/>
                </a:lnTo>
                <a:lnTo>
                  <a:pt x="11628799" y="257026"/>
                </a:lnTo>
                <a:lnTo>
                  <a:pt x="11639073" y="987326"/>
                </a:lnTo>
                <a:lnTo>
                  <a:pt x="0" y="987326"/>
                </a:lnTo>
                <a:lnTo>
                  <a:pt x="0" y="0"/>
                </a:lnTo>
                <a:close/>
              </a:path>
            </a:pathLst>
          </a:cu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B5D533-0245-90E9-90A3-3FCF7D74D606}"/>
              </a:ext>
            </a:extLst>
          </p:cNvPr>
          <p:cNvSpPr txBox="1"/>
          <p:nvPr/>
        </p:nvSpPr>
        <p:spPr>
          <a:xfrm>
            <a:off x="688206" y="2285191"/>
            <a:ext cx="10922547" cy="3541451"/>
          </a:xfrm>
          <a:prstGeom prst="rect">
            <a:avLst/>
          </a:prstGeom>
          <a:noFill/>
        </p:spPr>
        <p:txBody>
          <a:bodyPr wrap="square" lIns="0" tIns="0" rIns="0" bIns="0" numCol="1" rtlCol="0" anchor="t">
            <a:noAutofit/>
          </a:bodyPr>
          <a:lstStyle/>
          <a:p>
            <a:pPr defTabSz="457200">
              <a:lnSpc>
                <a:spcPct val="95000"/>
              </a:lnSpc>
              <a:spcAft>
                <a:spcPts val="1800"/>
              </a:spcAft>
            </a:pPr>
            <a:r>
              <a:rPr lang="es-ES" sz="2800" kern="1200" dirty="0">
                <a:solidFill>
                  <a:srgbClr val="002060"/>
                </a:solidFill>
                <a:latin typeface="Roboto" panose="02000000000000000000" pitchFamily="2" charset="0"/>
                <a:ea typeface="Roboto" panose="02000000000000000000" pitchFamily="2" charset="0"/>
                <a:cs typeface="Calibri"/>
              </a:rPr>
              <a:t>Nueva Jersey utiliza lo que se llama la prueba ABC para determinar si un trabajador es un empleado.</a:t>
            </a:r>
          </a:p>
          <a:p>
            <a:pPr defTabSz="457200">
              <a:lnSpc>
                <a:spcPct val="95000"/>
              </a:lnSpc>
              <a:spcAft>
                <a:spcPts val="1800"/>
              </a:spcAft>
            </a:pPr>
            <a:r>
              <a:rPr lang="es-ES" sz="2800" kern="1200" dirty="0">
                <a:solidFill>
                  <a:srgbClr val="002060"/>
                </a:solidFill>
                <a:latin typeface="Roboto" panose="02000000000000000000" pitchFamily="2" charset="0"/>
                <a:ea typeface="Roboto" panose="02000000000000000000" pitchFamily="2" charset="0"/>
                <a:cs typeface="Calibri"/>
              </a:rPr>
              <a:t>Si usted realiza un servicio y recibe pago, se presume que es un empleado. Hay circunstancias MUY limitadas en las que un trabajador se considera un contratista independiente.</a:t>
            </a:r>
          </a:p>
          <a:p>
            <a:pPr defTabSz="457200">
              <a:lnSpc>
                <a:spcPct val="95000"/>
              </a:lnSpc>
              <a:spcAft>
                <a:spcPts val="1800"/>
              </a:spcAft>
            </a:pPr>
            <a:r>
              <a:rPr lang="es-ES" sz="2800" kern="1200" dirty="0">
                <a:solidFill>
                  <a:srgbClr val="002060"/>
                </a:solidFill>
                <a:latin typeface="Roboto" panose="02000000000000000000" pitchFamily="2" charset="0"/>
                <a:ea typeface="Roboto" panose="02000000000000000000" pitchFamily="2" charset="0"/>
                <a:cs typeface="Calibri"/>
              </a:rPr>
              <a:t>Para obtener más información, visite </a:t>
            </a:r>
            <a:r>
              <a:rPr lang="en-US" sz="2800" b="1" kern="1200" dirty="0">
                <a:solidFill>
                  <a:schemeClr val="accent2">
                    <a:lumMod val="75000"/>
                  </a:schemeClr>
                </a:solidFill>
                <a:latin typeface="Roboto" panose="02000000000000000000" pitchFamily="2" charset="0"/>
                <a:ea typeface="Roboto" panose="02000000000000000000" pitchFamily="2" charset="0"/>
                <a:cs typeface="+mn-lt"/>
                <a:hlinkClick r:id="rId3">
                  <a:extLst>
                    <a:ext uri="{A12FA001-AC4F-418D-AE19-62706E023703}">
                      <ahyp:hlinkClr xmlns:ahyp="http://schemas.microsoft.com/office/drawing/2018/hyperlinkcolor" val="tx"/>
                    </a:ext>
                  </a:extLst>
                </a:hlinkClick>
              </a:rPr>
              <a:t>myworkrights.nj.gov</a:t>
            </a:r>
            <a:endParaRPr lang="en-US" sz="2800" b="1" kern="1200" dirty="0">
              <a:solidFill>
                <a:schemeClr val="accent2">
                  <a:lumMod val="75000"/>
                </a:schemeClr>
              </a:solidFill>
              <a:latin typeface="Roboto" panose="02000000000000000000" pitchFamily="2" charset="0"/>
              <a:ea typeface="Roboto" panose="02000000000000000000" pitchFamily="2" charset="0"/>
              <a:cs typeface="+mn-lt"/>
            </a:endParaRPr>
          </a:p>
        </p:txBody>
      </p:sp>
    </p:spTree>
    <p:extLst>
      <p:ext uri="{BB962C8B-B14F-4D97-AF65-F5344CB8AC3E}">
        <p14:creationId xmlns:p14="http://schemas.microsoft.com/office/powerpoint/2010/main" val="2376016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EE0E11-FB35-B362-7F53-026ED2F82D2E}"/>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B16C3E-A065-F97C-79AC-0E0AF33D754D}"/>
              </a:ext>
            </a:extLst>
          </p:cNvPr>
          <p:cNvSpPr/>
          <p:nvPr/>
        </p:nvSpPr>
        <p:spPr>
          <a:xfrm>
            <a:off x="276447" y="311895"/>
            <a:ext cx="11639072" cy="1325520"/>
          </a:xfrm>
          <a:prstGeom prst="rect">
            <a:avLst/>
          </a:prstGeom>
          <a:solidFill>
            <a:srgbClr val="F6B21A"/>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290E3D-A009-3354-57A8-050EF89924D8}"/>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Clasificación</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Incorrecta</a:t>
            </a:r>
            <a:endParaRPr lang="en-US" sz="4200" b="1" dirty="0">
              <a:solidFill>
                <a:schemeClr val="bg1"/>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73CACA49-2E00-49D3-4462-FFC6D0B930E6}"/>
              </a:ext>
            </a:extLst>
          </p:cNvPr>
          <p:cNvPicPr>
            <a:picLocks noChangeAspect="1"/>
          </p:cNvPicPr>
          <p:nvPr/>
        </p:nvPicPr>
        <p:blipFill>
          <a:blip r:embed="rId2"/>
          <a:srcRect/>
          <a:stretch/>
        </p:blipFill>
        <p:spPr>
          <a:xfrm>
            <a:off x="3050" y="2172872"/>
            <a:ext cx="12188950" cy="4685128"/>
          </a:xfrm>
          <a:prstGeom prst="rect">
            <a:avLst/>
          </a:prstGeom>
        </p:spPr>
      </p:pic>
      <p:sp>
        <p:nvSpPr>
          <p:cNvPr id="10" name="TextBox 9">
            <a:extLst>
              <a:ext uri="{FF2B5EF4-FFF2-40B4-BE49-F238E27FC236}">
                <a16:creationId xmlns:a16="http://schemas.microsoft.com/office/drawing/2014/main" id="{DF6B0280-B862-B1F2-187A-1ECC67346505}"/>
              </a:ext>
            </a:extLst>
          </p:cNvPr>
          <p:cNvSpPr txBox="1"/>
          <p:nvPr/>
        </p:nvSpPr>
        <p:spPr>
          <a:xfrm>
            <a:off x="688207" y="2487561"/>
            <a:ext cx="10746710" cy="3054995"/>
          </a:xfrm>
          <a:prstGeom prst="rect">
            <a:avLst/>
          </a:prstGeom>
          <a:noFill/>
        </p:spPr>
        <p:txBody>
          <a:bodyPr wrap="square" lIns="0" tIns="0" rIns="0" bIns="0" rtlCol="0" anchor="t">
            <a:noAutofit/>
          </a:bodyPr>
          <a:lstStyle/>
          <a:p>
            <a:pPr defTabSz="457200">
              <a:lnSpc>
                <a:spcPct val="95000"/>
              </a:lnSpc>
              <a:spcAft>
                <a:spcPts val="1200"/>
              </a:spcAft>
            </a:pPr>
            <a:r>
              <a:rPr lang="es-ES" sz="2200" dirty="0">
                <a:solidFill>
                  <a:srgbClr val="03114B"/>
                </a:solidFill>
                <a:latin typeface="Roboto" panose="02000000000000000000" pitchFamily="2" charset="0"/>
                <a:ea typeface="Roboto" panose="02000000000000000000" pitchFamily="2" charset="0"/>
              </a:rPr>
              <a:t>Bajo la ley de Nueva Jersey, si un empleado es clasificado incorrectamente como un contratista independiente, tiene derecho a</a:t>
            </a:r>
            <a:r>
              <a:rPr lang="en-US" sz="2200" dirty="0">
                <a:solidFill>
                  <a:srgbClr val="03114B"/>
                </a:solidFill>
                <a:latin typeface="Roboto" panose="02000000000000000000" pitchFamily="2" charset="0"/>
                <a:ea typeface="Roboto" panose="02000000000000000000" pitchFamily="2" charset="0"/>
              </a:rPr>
              <a:t>:</a:t>
            </a:r>
          </a:p>
          <a:p>
            <a:pPr marL="228600" lvl="2" indent="-228600">
              <a:lnSpc>
                <a:spcPct val="95000"/>
              </a:lnSpc>
              <a:spcAft>
                <a:spcPts val="1200"/>
              </a:spcAft>
              <a:buClr>
                <a:srgbClr val="398E9F"/>
              </a:buClr>
              <a:buSzPct val="120000"/>
              <a:buFont typeface="Arial,Sans-Serif"/>
              <a:buChar char="•"/>
            </a:pPr>
            <a:r>
              <a:rPr lang="es-ES" sz="2200" dirty="0">
                <a:solidFill>
                  <a:srgbClr val="03114B"/>
                </a:solidFill>
                <a:latin typeface="Roboto" panose="02000000000000000000" pitchFamily="2" charset="0"/>
                <a:ea typeface="Roboto" panose="02000000000000000000" pitchFamily="2" charset="0"/>
              </a:rPr>
              <a:t>Pago retroactivo por salario mínimo no pagado, horas extras, incumplimiento de pago del salario prevaleciente y otros pagos adeudados bajo las Leyes de Salario y Horas de NJ, incluyendo el reembolso de cualquier deducción ilegal.</a:t>
            </a:r>
          </a:p>
          <a:p>
            <a:pPr marL="228600" lvl="2" indent="-228600">
              <a:lnSpc>
                <a:spcPct val="95000"/>
              </a:lnSpc>
              <a:spcAft>
                <a:spcPts val="1200"/>
              </a:spcAft>
              <a:buClr>
                <a:srgbClr val="398E9F"/>
              </a:buClr>
              <a:buSzPct val="120000"/>
              <a:buFont typeface="Arial,Sans-Serif"/>
              <a:buChar char="•"/>
            </a:pPr>
            <a:r>
              <a:rPr lang="es-ES" sz="2200" dirty="0">
                <a:solidFill>
                  <a:srgbClr val="03114B"/>
                </a:solidFill>
                <a:latin typeface="Roboto" panose="02000000000000000000" pitchFamily="2" charset="0"/>
                <a:ea typeface="Roboto" panose="02000000000000000000" pitchFamily="2" charset="0"/>
              </a:rPr>
              <a:t>Derechos garantizados a los empleados, como el seguro de desempleo (UI), el seguro por discapacidad temporal/licencia familiar (TDI/FLI) y la Licencia Pagada por Enfermedad Ganada.</a:t>
            </a:r>
          </a:p>
          <a:p>
            <a:pPr marL="228600" lvl="2" indent="-228600">
              <a:lnSpc>
                <a:spcPct val="95000"/>
              </a:lnSpc>
              <a:spcAft>
                <a:spcPts val="1200"/>
              </a:spcAft>
              <a:buClr>
                <a:srgbClr val="398E9F"/>
              </a:buClr>
              <a:buSzPct val="120000"/>
              <a:buFont typeface="Arial,Sans-Serif"/>
              <a:buChar char="•"/>
            </a:pPr>
            <a:r>
              <a:rPr lang="es-ES" sz="2200" dirty="0">
                <a:solidFill>
                  <a:srgbClr val="03114B"/>
                </a:solidFill>
                <a:latin typeface="Roboto" panose="02000000000000000000" pitchFamily="2" charset="0"/>
                <a:ea typeface="Roboto" panose="02000000000000000000" pitchFamily="2" charset="0"/>
              </a:rPr>
              <a:t>Los trabajadores pueden recibir hasta el 5% de sus ingresos brutos de los últimos 12 meses como penalización por la práctica ilegal de clasificación incorrecta.</a:t>
            </a:r>
            <a:endParaRPr lang="en-US" sz="2200" dirty="0">
              <a:solidFill>
                <a:srgbClr val="03114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2874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7BB0C4-65E9-A5E6-8A9D-7910890D7E94}"/>
              </a:ext>
            </a:extLst>
          </p:cNvPr>
          <p:cNvPicPr>
            <a:picLocks noChangeAspect="1"/>
          </p:cNvPicPr>
          <p:nvPr/>
        </p:nvPicPr>
        <p:blipFill>
          <a:blip r:embed="rId2"/>
          <a:srcRect/>
          <a:stretch/>
        </p:blipFill>
        <p:spPr>
          <a:xfrm>
            <a:off x="1" y="2172872"/>
            <a:ext cx="12188950" cy="4685128"/>
          </a:xfrm>
          <a:prstGeom prst="rect">
            <a:avLst/>
          </a:prstGeom>
        </p:spPr>
      </p:pic>
      <p:sp>
        <p:nvSpPr>
          <p:cNvPr id="3" name="TextBox 11">
            <a:extLst>
              <a:ext uri="{FF2B5EF4-FFF2-40B4-BE49-F238E27FC236}">
                <a16:creationId xmlns:a16="http://schemas.microsoft.com/office/drawing/2014/main" id="{36556442-8A2D-8711-0D15-77C372FA9013}"/>
              </a:ext>
            </a:extLst>
          </p:cNvPr>
          <p:cNvSpPr txBox="1"/>
          <p:nvPr/>
        </p:nvSpPr>
        <p:spPr>
          <a:xfrm>
            <a:off x="688205" y="2303813"/>
            <a:ext cx="11103991" cy="3866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defTabSz="457200">
              <a:lnSpc>
                <a:spcPct val="95000"/>
              </a:lnSpc>
              <a:spcAft>
                <a:spcPts val="600"/>
              </a:spcAft>
            </a:pPr>
            <a:r>
              <a:rPr lang="es-ES" sz="2000" b="1" dirty="0">
                <a:solidFill>
                  <a:srgbClr val="266985"/>
                </a:solidFill>
                <a:latin typeface="Roboto"/>
                <a:ea typeface="Roboto"/>
                <a:cs typeface="Roboto"/>
              </a:rPr>
              <a:t>Nueva Jersey aprobó una ley que otorga nuevos derechos a muchos trabajadores temporales</a:t>
            </a:r>
            <a:r>
              <a:rPr lang="es-ES" sz="2000" dirty="0">
                <a:solidFill>
                  <a:srgbClr val="005E78"/>
                </a:solidFill>
                <a:latin typeface="Roboto"/>
                <a:ea typeface="Roboto"/>
                <a:cs typeface="Roboto"/>
              </a:rPr>
              <a:t>.</a:t>
            </a:r>
            <a:r>
              <a:rPr lang="es-ES" sz="2000" dirty="0">
                <a:solidFill>
                  <a:srgbClr val="091A3F"/>
                </a:solidFill>
                <a:latin typeface="Roboto"/>
                <a:ea typeface="Roboto"/>
                <a:cs typeface="Roboto"/>
              </a:rPr>
              <a:t> Estos derechos aplican si trabaja para empresas de servicios temporales y realiza ciertos trabajos para empresas clientes.</a:t>
            </a:r>
          </a:p>
          <a:p>
            <a:pPr defTabSz="457200">
              <a:lnSpc>
                <a:spcPct val="95000"/>
              </a:lnSpc>
              <a:spcAft>
                <a:spcPts val="600"/>
              </a:spcAft>
            </a:pPr>
            <a:r>
              <a:rPr lang="es-ES" sz="2000" dirty="0">
                <a:solidFill>
                  <a:srgbClr val="03114B"/>
                </a:solidFill>
                <a:latin typeface="Roboto"/>
                <a:ea typeface="Roboto"/>
                <a:cs typeface="Roboto"/>
              </a:rPr>
              <a:t>Algunos de los trabajos más comunes cubiertos por la ley son los trabajadores temporales de almacén, trabajos de mudanza y mantenimiento, y construcción. Pero hay muchos más.</a:t>
            </a:r>
          </a:p>
          <a:p>
            <a:pPr defTabSz="457200">
              <a:lnSpc>
                <a:spcPct val="95000"/>
              </a:lnSpc>
              <a:spcAft>
                <a:spcPts val="600"/>
              </a:spcAft>
            </a:pPr>
            <a:r>
              <a:rPr lang="en-US" sz="2000" b="1" dirty="0">
                <a:solidFill>
                  <a:srgbClr val="266985"/>
                </a:solidFill>
                <a:latin typeface="Roboto"/>
                <a:ea typeface="Roboto"/>
                <a:cs typeface="Roboto"/>
              </a:rPr>
              <a:t>Los </a:t>
            </a:r>
            <a:r>
              <a:rPr lang="en-US" sz="2000" b="1" dirty="0" err="1">
                <a:solidFill>
                  <a:srgbClr val="266985"/>
                </a:solidFill>
                <a:latin typeface="Roboto"/>
                <a:ea typeface="Roboto"/>
                <a:cs typeface="Roboto"/>
              </a:rPr>
              <a:t>nuevos</a:t>
            </a:r>
            <a:r>
              <a:rPr lang="en-US" sz="2000" b="1" dirty="0">
                <a:solidFill>
                  <a:srgbClr val="266985"/>
                </a:solidFill>
                <a:latin typeface="Roboto"/>
                <a:ea typeface="Roboto"/>
                <a:cs typeface="Roboto"/>
              </a:rPr>
              <a:t> derechos </a:t>
            </a:r>
            <a:r>
              <a:rPr lang="en-US" sz="2000" b="1" dirty="0" err="1">
                <a:solidFill>
                  <a:srgbClr val="266985"/>
                </a:solidFill>
                <a:latin typeface="Roboto"/>
                <a:ea typeface="Roboto"/>
                <a:cs typeface="Roboto"/>
              </a:rPr>
              <a:t>incluyen</a:t>
            </a:r>
            <a:r>
              <a:rPr lang="en-US" sz="2000" b="1" dirty="0">
                <a:solidFill>
                  <a:srgbClr val="266985"/>
                </a:solidFill>
                <a:latin typeface="Roboto"/>
                <a:ea typeface="Roboto"/>
                <a:cs typeface="Roboto"/>
              </a:rPr>
              <a:t>:</a:t>
            </a:r>
          </a:p>
          <a:p>
            <a:pPr marL="228600" lvl="2" indent="-228600">
              <a:lnSpc>
                <a:spcPct val="95000"/>
              </a:lnSpc>
              <a:spcAft>
                <a:spcPts val="600"/>
              </a:spcAft>
              <a:buClr>
                <a:srgbClr val="398E9F"/>
              </a:buClr>
              <a:buSzPct val="120000"/>
              <a:buFont typeface="Arial,Sans-Serif"/>
              <a:buChar char="•"/>
            </a:pPr>
            <a:r>
              <a:rPr lang="es-ES" sz="2000" dirty="0">
                <a:solidFill>
                  <a:srgbClr val="03114B"/>
                </a:solidFill>
                <a:latin typeface="Roboto"/>
                <a:ea typeface="Roboto"/>
                <a:cs typeface="Roboto"/>
              </a:rPr>
              <a:t>Información sobre la asignación en su idioma</a:t>
            </a:r>
          </a:p>
          <a:p>
            <a:pPr marL="228600" lvl="2" indent="-228600">
              <a:lnSpc>
                <a:spcPct val="95000"/>
              </a:lnSpc>
              <a:spcAft>
                <a:spcPts val="600"/>
              </a:spcAft>
              <a:buClr>
                <a:srgbClr val="398E9F"/>
              </a:buClr>
              <a:buSzPct val="120000"/>
              <a:buFont typeface="Arial,Sans-Serif"/>
              <a:buChar char="•"/>
            </a:pPr>
            <a:r>
              <a:rPr lang="es-ES" sz="2000" dirty="0">
                <a:solidFill>
                  <a:srgbClr val="03114B"/>
                </a:solidFill>
                <a:latin typeface="Roboto"/>
                <a:ea typeface="Roboto"/>
                <a:cs typeface="Roboto"/>
              </a:rPr>
              <a:t>Igualdad de pago y beneficios como los empleados de la empresa cliente que realizan el mismo trabajo o uno muy similar</a:t>
            </a:r>
          </a:p>
          <a:p>
            <a:pPr marL="228600" lvl="2" indent="-228600">
              <a:lnSpc>
                <a:spcPct val="95000"/>
              </a:lnSpc>
              <a:spcAft>
                <a:spcPts val="600"/>
              </a:spcAft>
              <a:buClr>
                <a:srgbClr val="398E9F"/>
              </a:buClr>
              <a:buSzPct val="120000"/>
              <a:buFont typeface="Arial,Sans-Serif"/>
              <a:buChar char="•"/>
            </a:pPr>
            <a:r>
              <a:rPr lang="es-ES" sz="2000" dirty="0">
                <a:solidFill>
                  <a:srgbClr val="03114B"/>
                </a:solidFill>
                <a:latin typeface="Roboto"/>
                <a:ea typeface="Roboto"/>
                <a:cs typeface="Roboto"/>
              </a:rPr>
              <a:t>No se permiten tarifas por transporte o cobro de cheques</a:t>
            </a:r>
          </a:p>
          <a:p>
            <a:pPr marL="228600" lvl="2" indent="-228600">
              <a:lnSpc>
                <a:spcPct val="95000"/>
              </a:lnSpc>
              <a:spcAft>
                <a:spcPts val="600"/>
              </a:spcAft>
              <a:buClr>
                <a:srgbClr val="398E9F"/>
              </a:buClr>
              <a:buSzPct val="120000"/>
              <a:buFont typeface="Arial,Sans-Serif"/>
              <a:buChar char="•"/>
            </a:pPr>
            <a:r>
              <a:rPr lang="es-ES" sz="2000" dirty="0">
                <a:solidFill>
                  <a:srgbClr val="03114B"/>
                </a:solidFill>
                <a:latin typeface="Roboto"/>
                <a:ea typeface="Roboto"/>
                <a:cs typeface="Roboto"/>
              </a:rPr>
              <a:t>Horas pagadas si su asignación es cancelada o reubicada</a:t>
            </a:r>
          </a:p>
          <a:p>
            <a:pPr marL="0" lvl="2">
              <a:lnSpc>
                <a:spcPct val="95000"/>
              </a:lnSpc>
              <a:spcAft>
                <a:spcPts val="600"/>
              </a:spcAft>
              <a:buClr>
                <a:srgbClr val="398E9F"/>
              </a:buClr>
              <a:buSzPct val="120000"/>
            </a:pPr>
            <a:r>
              <a:rPr lang="es-ES" sz="2000" dirty="0">
                <a:solidFill>
                  <a:srgbClr val="002060"/>
                </a:solidFill>
                <a:latin typeface="Roboto"/>
                <a:ea typeface="Roboto"/>
                <a:cs typeface="Roboto"/>
              </a:rPr>
              <a:t>Para obtener más información, visite </a:t>
            </a:r>
            <a:r>
              <a:rPr lang="en-US" sz="2000" dirty="0">
                <a:solidFill>
                  <a:srgbClr val="4A566C"/>
                </a:solidFill>
                <a:latin typeface="Roboto"/>
                <a:ea typeface="Roboto"/>
                <a:cs typeface="Roboto"/>
              </a:rPr>
              <a:t>: </a:t>
            </a:r>
            <a:r>
              <a:rPr lang="en-US" sz="2000" b="1" dirty="0">
                <a:solidFill>
                  <a:schemeClr val="accent2">
                    <a:lumMod val="75000"/>
                  </a:schemeClr>
                </a:solidFill>
                <a:latin typeface="Roboto"/>
                <a:ea typeface="Roboto"/>
                <a:cs typeface="Roboto"/>
                <a:hlinkClick r:id="rId3"/>
              </a:rPr>
              <a:t>nj.gov/labor/</a:t>
            </a:r>
            <a:r>
              <a:rPr lang="en-US" sz="2000" b="1" dirty="0" err="1">
                <a:solidFill>
                  <a:schemeClr val="accent2">
                    <a:lumMod val="75000"/>
                  </a:schemeClr>
                </a:solidFill>
                <a:latin typeface="Roboto"/>
                <a:ea typeface="Roboto"/>
                <a:cs typeface="Roboto"/>
                <a:hlinkClick r:id="rId3">
                  <a:extLst>
                    <a:ext uri="{A12FA001-AC4F-418D-AE19-62706E023703}">
                      <ahyp:hlinkClr xmlns:ahyp="http://schemas.microsoft.com/office/drawing/2018/hyperlinkcolor" val="tx"/>
                    </a:ext>
                  </a:extLst>
                </a:hlinkClick>
              </a:rPr>
              <a:t>tempworkers</a:t>
            </a:r>
            <a:endParaRPr lang="en-US" sz="2000" b="1" dirty="0">
              <a:solidFill>
                <a:schemeClr val="accent2">
                  <a:lumMod val="75000"/>
                </a:schemeClr>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4D9407BD-EDF6-83F9-553E-566D22B93A84}"/>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3FDD48-24AC-C648-65A0-0AD3196AF22A}"/>
              </a:ext>
            </a:extLst>
          </p:cNvPr>
          <p:cNvSpPr/>
          <p:nvPr/>
        </p:nvSpPr>
        <p:spPr>
          <a:xfrm>
            <a:off x="276447" y="311895"/>
            <a:ext cx="11639072" cy="1325520"/>
          </a:xfrm>
          <a:prstGeom prst="rect">
            <a:avLst/>
          </a:prstGeom>
          <a:solidFill>
            <a:srgbClr val="F6B21A"/>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028451-60F0-6DE5-9B24-9A3058BF2079}"/>
              </a:ext>
            </a:extLst>
          </p:cNvPr>
          <p:cNvSpPr txBox="1"/>
          <p:nvPr/>
        </p:nvSpPr>
        <p:spPr>
          <a:xfrm>
            <a:off x="688205" y="276632"/>
            <a:ext cx="9038890"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3600" b="1" dirty="0">
                <a:solidFill>
                  <a:schemeClr val="bg1"/>
                </a:solidFill>
                <a:latin typeface="Roboto"/>
                <a:ea typeface="Roboto"/>
                <a:cs typeface="Roboto"/>
              </a:rPr>
              <a:t>Declaración de Derechos de los Trabajadores Temporales</a:t>
            </a:r>
            <a:endParaRPr lang="en-US" sz="3600" b="1" dirty="0">
              <a:solidFill>
                <a:schemeClr val="bg1"/>
              </a:solidFill>
              <a:latin typeface="Roboto"/>
              <a:ea typeface="Roboto"/>
              <a:cs typeface="Roboto"/>
            </a:endParaRPr>
          </a:p>
        </p:txBody>
      </p:sp>
    </p:spTree>
    <p:extLst>
      <p:ext uri="{BB962C8B-B14F-4D97-AF65-F5344CB8AC3E}">
        <p14:creationId xmlns:p14="http://schemas.microsoft.com/office/powerpoint/2010/main" val="4271626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FDA14CE-3BD8-DACC-FD38-350CBE0A0A55}"/>
              </a:ext>
            </a:extLst>
          </p:cNvPr>
          <p:cNvSpPr/>
          <p:nvPr/>
        </p:nvSpPr>
        <p:spPr>
          <a:xfrm>
            <a:off x="-21336" y="1"/>
            <a:ext cx="6147867" cy="2761556"/>
          </a:xfrm>
          <a:prstGeom prst="rect">
            <a:avLst/>
          </a:prstGeom>
          <a:solidFill>
            <a:srgbClr val="8CCED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indent="0" algn="l" defTabSz="1219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Calibri"/>
            </a:endParaRPr>
          </a:p>
        </p:txBody>
      </p:sp>
      <p:sp>
        <p:nvSpPr>
          <p:cNvPr id="6" name="TextBox 5">
            <a:extLst>
              <a:ext uri="{FF2B5EF4-FFF2-40B4-BE49-F238E27FC236}">
                <a16:creationId xmlns:a16="http://schemas.microsoft.com/office/drawing/2014/main" id="{8384E7F6-5E45-DCE7-3073-4A3F708A2C4F}"/>
              </a:ext>
            </a:extLst>
          </p:cNvPr>
          <p:cNvSpPr txBox="1"/>
          <p:nvPr/>
        </p:nvSpPr>
        <p:spPr>
          <a:xfrm>
            <a:off x="1778768" y="417090"/>
            <a:ext cx="4430059" cy="1918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a:lnSpc>
                <a:spcPts val="3520"/>
              </a:lnSpc>
            </a:pPr>
            <a:r>
              <a:rPr lang="es-ES" sz="3200" b="1" kern="150" dirty="0">
                <a:solidFill>
                  <a:srgbClr val="073E55"/>
                </a:solidFill>
                <a:effectLst/>
                <a:ea typeface="Roboto" panose="02000000000000000000" pitchFamily="2" charset="0"/>
                <a:cs typeface="Rubik"/>
              </a:rPr>
              <a:t>LOS INMIGRANTES ESTÁN CUBIERTOS, </a:t>
            </a:r>
          </a:p>
          <a:p>
            <a:pPr>
              <a:lnSpc>
                <a:spcPts val="3520"/>
              </a:lnSpc>
            </a:pPr>
            <a:r>
              <a:rPr lang="en-US" sz="3200" b="1" kern="150" dirty="0">
                <a:solidFill>
                  <a:srgbClr val="073E55"/>
                </a:solidFill>
                <a:ea typeface="Roboto" panose="02000000000000000000" pitchFamily="2" charset="0"/>
                <a:cs typeface="Rubik"/>
              </a:rPr>
              <a:t>SIN IMPORTAR</a:t>
            </a:r>
            <a:r>
              <a:rPr lang="es-ES" sz="3200" b="1" kern="150" dirty="0">
                <a:solidFill>
                  <a:srgbClr val="073E55"/>
                </a:solidFill>
                <a:ea typeface="Roboto" panose="02000000000000000000" pitchFamily="2" charset="0"/>
                <a:cs typeface="Rubik"/>
              </a:rPr>
              <a:t> </a:t>
            </a:r>
            <a:r>
              <a:rPr lang="es-ES" sz="3200" b="1" kern="150" dirty="0">
                <a:solidFill>
                  <a:srgbClr val="073E55"/>
                </a:solidFill>
                <a:effectLst/>
                <a:ea typeface="Roboto" panose="02000000000000000000" pitchFamily="2" charset="0"/>
                <a:cs typeface="Rubik"/>
              </a:rPr>
              <a:t>ENTE DE SU ESTATUS:</a:t>
            </a:r>
            <a:endParaRPr kumimoji="0" lang="en-US" sz="3200" b="1" u="none" strike="noStrike" cap="none" spc="0" normalizeH="0" baseline="0" dirty="0">
              <a:ln>
                <a:noFill/>
              </a:ln>
              <a:solidFill>
                <a:srgbClr val="073E55"/>
              </a:solidFill>
              <a:effectLst/>
              <a:uFillTx/>
              <a:cs typeface="Rubik"/>
              <a:sym typeface="Calibri"/>
            </a:endParaRPr>
          </a:p>
        </p:txBody>
      </p:sp>
      <p:sp>
        <p:nvSpPr>
          <p:cNvPr id="7" name="TextBox 6">
            <a:extLst>
              <a:ext uri="{FF2B5EF4-FFF2-40B4-BE49-F238E27FC236}">
                <a16:creationId xmlns:a16="http://schemas.microsoft.com/office/drawing/2014/main" id="{C0513375-8F38-7523-ADC0-A7AF38C559A2}"/>
              </a:ext>
            </a:extLst>
          </p:cNvPr>
          <p:cNvSpPr txBox="1"/>
          <p:nvPr/>
        </p:nvSpPr>
        <p:spPr>
          <a:xfrm>
            <a:off x="6391657" y="548536"/>
            <a:ext cx="2670048" cy="1787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R="0" lvl="0">
              <a:lnSpc>
                <a:spcPct val="106000"/>
              </a:lnSpc>
              <a:spcBef>
                <a:spcPts val="1400"/>
              </a:spcBef>
              <a:spcAft>
                <a:spcPts val="1400"/>
              </a:spcAft>
              <a:buSzPts val="1000"/>
            </a:pPr>
            <a:r>
              <a:rPr lang="es-ES" sz="1600" kern="150" dirty="0">
                <a:solidFill>
                  <a:srgbClr val="073E55"/>
                </a:solidFill>
                <a:effectLst/>
                <a:latin typeface="Roboto" panose="02000000000000000000" pitchFamily="2" charset="0"/>
                <a:ea typeface="Roboto" panose="02000000000000000000" pitchFamily="2" charset="0"/>
                <a:cs typeface="Roboto" panose="02000000000000000000" pitchFamily="2" charset="0"/>
              </a:rPr>
              <a:t>El NJDOL atiende a todos los trabajadores, independientemente de su estatus migratorio o de ciudadanía.</a:t>
            </a:r>
            <a:endParaRPr lang="en-US" sz="1600" kern="150" dirty="0">
              <a:solidFill>
                <a:srgbClr val="073E55"/>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FEE97C5-0224-7A18-9DEF-2315AE621F07}"/>
              </a:ext>
            </a:extLst>
          </p:cNvPr>
          <p:cNvSpPr txBox="1"/>
          <p:nvPr/>
        </p:nvSpPr>
        <p:spPr>
          <a:xfrm>
            <a:off x="6400800" y="2018466"/>
            <a:ext cx="2670048" cy="15260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R="0" lvl="0">
              <a:lnSpc>
                <a:spcPct val="106000"/>
              </a:lnSpc>
              <a:spcBef>
                <a:spcPts val="1400"/>
              </a:spcBef>
              <a:spcAft>
                <a:spcPts val="1400"/>
              </a:spcAft>
              <a:buSzPts val="1000"/>
            </a:pPr>
            <a:r>
              <a:rPr lang="es-ES" sz="1600" kern="150" dirty="0">
                <a:solidFill>
                  <a:srgbClr val="073E55"/>
                </a:solidFill>
                <a:effectLst/>
                <a:latin typeface="Roboto" panose="02000000000000000000" pitchFamily="2" charset="0"/>
                <a:ea typeface="Roboto" panose="02000000000000000000" pitchFamily="2" charset="0"/>
                <a:cs typeface="Roboto" panose="02000000000000000000" pitchFamily="2" charset="0"/>
              </a:rPr>
              <a:t>No les preguntamos a los trabajadores sobre su estatus migratorio o de ciudadanía.</a:t>
            </a:r>
            <a:endParaRPr lang="en-US" sz="1600" kern="150" dirty="0">
              <a:solidFill>
                <a:srgbClr val="073E55"/>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9E9A6EC-4436-B099-7DB5-3F78F2887D01}"/>
              </a:ext>
            </a:extLst>
          </p:cNvPr>
          <p:cNvSpPr txBox="1"/>
          <p:nvPr/>
        </p:nvSpPr>
        <p:spPr>
          <a:xfrm>
            <a:off x="6400800" y="3272391"/>
            <a:ext cx="2670048" cy="15260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R="0" lvl="0">
              <a:lnSpc>
                <a:spcPct val="106000"/>
              </a:lnSpc>
              <a:spcBef>
                <a:spcPts val="1400"/>
              </a:spcBef>
              <a:spcAft>
                <a:spcPts val="1400"/>
              </a:spcAft>
              <a:buSzPts val="1000"/>
            </a:pPr>
            <a:r>
              <a:rPr lang="es-ES" sz="1600" kern="150" dirty="0">
                <a:solidFill>
                  <a:srgbClr val="073E55"/>
                </a:solidFill>
                <a:effectLst/>
                <a:latin typeface="Roboto" panose="02000000000000000000" pitchFamily="2" charset="0"/>
                <a:ea typeface="Roboto" panose="02000000000000000000" pitchFamily="2" charset="0"/>
                <a:cs typeface="Roboto" panose="02000000000000000000" pitchFamily="2" charset="0"/>
              </a:rPr>
              <a:t>El NJDOL es un departamento estatal. Estamos separados del gobierno federal.</a:t>
            </a:r>
            <a:endParaRPr lang="en-US" sz="1600" kern="150" dirty="0">
              <a:solidFill>
                <a:srgbClr val="073E55"/>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8E6D56C-D52D-DC73-AF9B-46FF4949D926}"/>
              </a:ext>
            </a:extLst>
          </p:cNvPr>
          <p:cNvSpPr txBox="1"/>
          <p:nvPr/>
        </p:nvSpPr>
        <p:spPr>
          <a:xfrm>
            <a:off x="6400800" y="4471841"/>
            <a:ext cx="2670048" cy="15260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R="0" lvl="0">
              <a:lnSpc>
                <a:spcPct val="106000"/>
              </a:lnSpc>
              <a:spcBef>
                <a:spcPts val="1400"/>
              </a:spcBef>
              <a:spcAft>
                <a:spcPts val="1400"/>
              </a:spcAft>
              <a:buSzPts val="1000"/>
            </a:pPr>
            <a:r>
              <a:rPr lang="es-ES" sz="1600" kern="150" dirty="0">
                <a:solidFill>
                  <a:srgbClr val="073E55"/>
                </a:solidFill>
                <a:effectLst/>
                <a:latin typeface="Roboto" panose="02000000000000000000" pitchFamily="2" charset="0"/>
                <a:ea typeface="Roboto" panose="02000000000000000000" pitchFamily="2" charset="0"/>
                <a:cs typeface="Roboto" panose="02000000000000000000" pitchFamily="2" charset="0"/>
              </a:rPr>
              <a:t>Contamos con regulaciones estrictas para proteger la información personal de los trabajadores.</a:t>
            </a:r>
            <a:endParaRPr lang="en-US" sz="1600" kern="150" dirty="0">
              <a:solidFill>
                <a:srgbClr val="073E55"/>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CA89EE8-971A-2849-239F-DE3EE79F9CD0}"/>
              </a:ext>
            </a:extLst>
          </p:cNvPr>
          <p:cNvSpPr txBox="1"/>
          <p:nvPr/>
        </p:nvSpPr>
        <p:spPr>
          <a:xfrm>
            <a:off x="9107424" y="625414"/>
            <a:ext cx="2389632" cy="2047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R="0" lvl="0">
              <a:lnSpc>
                <a:spcPct val="106000"/>
              </a:lnSpc>
              <a:spcBef>
                <a:spcPts val="1400"/>
              </a:spcBef>
              <a:spcAft>
                <a:spcPts val="1400"/>
              </a:spcAft>
              <a:buSzPts val="1000"/>
            </a:pPr>
            <a:r>
              <a:rPr lang="es-ES" sz="1600" kern="150" dirty="0">
                <a:solidFill>
                  <a:srgbClr val="073E55"/>
                </a:solidFill>
                <a:effectLst/>
                <a:latin typeface="Roboto" panose="02000000000000000000" pitchFamily="2" charset="0"/>
                <a:ea typeface="Roboto" panose="02000000000000000000" pitchFamily="2" charset="0"/>
                <a:cs typeface="Roboto" panose="02000000000000000000" pitchFamily="2" charset="0"/>
              </a:rPr>
              <a:t>El NJDOL no comparte voluntariamente la información personal de los trabajadores con las autoridades federales de inmigración.</a:t>
            </a:r>
            <a:endParaRPr lang="en-US" sz="1600" kern="150" dirty="0">
              <a:solidFill>
                <a:srgbClr val="073E55"/>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0C07615-A34D-C4C4-B9A2-C4E615C18815}"/>
              </a:ext>
            </a:extLst>
          </p:cNvPr>
          <p:cNvSpPr txBox="1"/>
          <p:nvPr/>
        </p:nvSpPr>
        <p:spPr>
          <a:xfrm>
            <a:off x="9107424" y="2731835"/>
            <a:ext cx="2584704" cy="2830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R="0" lvl="0">
              <a:lnSpc>
                <a:spcPct val="106000"/>
              </a:lnSpc>
              <a:spcBef>
                <a:spcPts val="1400"/>
              </a:spcBef>
              <a:spcAft>
                <a:spcPts val="1400"/>
              </a:spcAft>
              <a:buSzPts val="1000"/>
            </a:pPr>
            <a:r>
              <a:rPr lang="es-ES" sz="1600" kern="150" dirty="0">
                <a:solidFill>
                  <a:srgbClr val="073E55"/>
                </a:solidFill>
                <a:effectLst/>
                <a:latin typeface="Roboto" panose="02000000000000000000" pitchFamily="2" charset="0"/>
                <a:ea typeface="Roboto" panose="02000000000000000000" pitchFamily="2" charset="0"/>
                <a:cs typeface="Roboto" panose="02000000000000000000" pitchFamily="2" charset="0"/>
              </a:rPr>
              <a:t>Si las autoridades federales de inmigración solicitan la información personal de los trabajadores al NJDOL, deben presentar una citación o una orden judicial válida firmada por un juez.</a:t>
            </a:r>
            <a:endParaRPr lang="en-US" sz="1600" kern="150" dirty="0">
              <a:solidFill>
                <a:srgbClr val="073E55"/>
              </a:solidFill>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FA8286F-B66C-F1E9-BC11-CB9499D36BED}"/>
              </a:ext>
            </a:extLst>
          </p:cNvPr>
          <p:cNvCxnSpPr/>
          <p:nvPr/>
        </p:nvCxnSpPr>
        <p:spPr>
          <a:xfrm>
            <a:off x="6400800" y="2143211"/>
            <a:ext cx="2450592" cy="0"/>
          </a:xfrm>
          <a:prstGeom prst="line">
            <a:avLst/>
          </a:prstGeom>
          <a:noFill/>
          <a:ln w="12700" cap="flat">
            <a:solidFill>
              <a:schemeClr val="bg1">
                <a:lumMod val="85000"/>
              </a:schemeClr>
            </a:solidFill>
            <a:prstDash val="sysDot"/>
            <a:miter lim="8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EF24339F-46F6-4D89-D13F-4ED67D3ACCF9}"/>
              </a:ext>
            </a:extLst>
          </p:cNvPr>
          <p:cNvCxnSpPr/>
          <p:nvPr/>
        </p:nvCxnSpPr>
        <p:spPr>
          <a:xfrm>
            <a:off x="6400800" y="3395472"/>
            <a:ext cx="2450592" cy="0"/>
          </a:xfrm>
          <a:prstGeom prst="line">
            <a:avLst/>
          </a:prstGeom>
          <a:noFill/>
          <a:ln w="12700" cap="flat">
            <a:solidFill>
              <a:schemeClr val="bg1">
                <a:lumMod val="85000"/>
              </a:schemeClr>
            </a:solidFill>
            <a:prstDash val="sysDot"/>
            <a:miter lim="8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7DAA4201-334E-C9BC-797B-1F7886F1F2E3}"/>
              </a:ext>
            </a:extLst>
          </p:cNvPr>
          <p:cNvCxnSpPr/>
          <p:nvPr/>
        </p:nvCxnSpPr>
        <p:spPr>
          <a:xfrm>
            <a:off x="6400800" y="4666955"/>
            <a:ext cx="2450592" cy="0"/>
          </a:xfrm>
          <a:prstGeom prst="line">
            <a:avLst/>
          </a:prstGeom>
          <a:noFill/>
          <a:ln w="12700" cap="flat">
            <a:solidFill>
              <a:schemeClr val="bg1">
                <a:lumMod val="85000"/>
              </a:schemeClr>
            </a:solidFill>
            <a:prstDash val="sysDot"/>
            <a:miter lim="8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EFF486C9-291E-415F-A72F-1F34DE036453}"/>
              </a:ext>
            </a:extLst>
          </p:cNvPr>
          <p:cNvCxnSpPr/>
          <p:nvPr/>
        </p:nvCxnSpPr>
        <p:spPr>
          <a:xfrm>
            <a:off x="9015984" y="865632"/>
            <a:ext cx="0" cy="5059680"/>
          </a:xfrm>
          <a:prstGeom prst="line">
            <a:avLst/>
          </a:prstGeom>
          <a:noFill/>
          <a:ln w="12700" cap="flat">
            <a:solidFill>
              <a:schemeClr val="tx2">
                <a:lumMod val="40000"/>
                <a:lumOff val="60000"/>
              </a:schemeClr>
            </a:solidFill>
            <a:prstDash val="sysDot"/>
            <a:miter lim="8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37329BAE-6FB3-613E-8E37-CAAC85397A81}"/>
              </a:ext>
            </a:extLst>
          </p:cNvPr>
          <p:cNvCxnSpPr>
            <a:cxnSpLocks/>
          </p:cNvCxnSpPr>
          <p:nvPr/>
        </p:nvCxnSpPr>
        <p:spPr>
          <a:xfrm>
            <a:off x="9180576" y="2813771"/>
            <a:ext cx="2316480" cy="0"/>
          </a:xfrm>
          <a:prstGeom prst="line">
            <a:avLst/>
          </a:prstGeom>
          <a:noFill/>
          <a:ln w="12700" cap="flat">
            <a:solidFill>
              <a:schemeClr val="bg1">
                <a:lumMod val="85000"/>
              </a:schemeClr>
            </a:solidFill>
            <a:prstDash val="sysDot"/>
            <a:miter lim="800000"/>
          </a:ln>
          <a:effectLst/>
          <a:sp3d/>
        </p:spPr>
        <p:style>
          <a:lnRef idx="0">
            <a:scrgbClr r="0" g="0" b="0"/>
          </a:lnRef>
          <a:fillRef idx="0">
            <a:scrgbClr r="0" g="0" b="0"/>
          </a:fillRef>
          <a:effectRef idx="0">
            <a:scrgbClr r="0" g="0" b="0"/>
          </a:effectRef>
          <a:fontRef idx="none"/>
        </p:style>
      </p:cxnSp>
      <p:pic>
        <p:nvPicPr>
          <p:cNvPr id="19" name="Picture 18" descr="Icon&#10;&#10;AI-generated content may be incorrect.">
            <a:extLst>
              <a:ext uri="{FF2B5EF4-FFF2-40B4-BE49-F238E27FC236}">
                <a16:creationId xmlns:a16="http://schemas.microsoft.com/office/drawing/2014/main" id="{3BB401C2-D1A4-83C9-EA03-AF89E51ED1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56" y="503159"/>
            <a:ext cx="1591733" cy="1744133"/>
          </a:xfrm>
          <a:prstGeom prst="rect">
            <a:avLst/>
          </a:prstGeom>
        </p:spPr>
      </p:pic>
      <p:pic>
        <p:nvPicPr>
          <p:cNvPr id="3" name="Picture 2">
            <a:extLst>
              <a:ext uri="{FF2B5EF4-FFF2-40B4-BE49-F238E27FC236}">
                <a16:creationId xmlns:a16="http://schemas.microsoft.com/office/drawing/2014/main" id="{4AB96A54-28F2-51D5-36E4-0C4612ACBB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30519" y="6282447"/>
            <a:ext cx="383341" cy="383341"/>
          </a:xfrm>
          <a:prstGeom prst="rect">
            <a:avLst/>
          </a:prstGeom>
        </p:spPr>
      </p:pic>
      <p:pic>
        <p:nvPicPr>
          <p:cNvPr id="2" name="Picture 1">
            <a:extLst>
              <a:ext uri="{FF2B5EF4-FFF2-40B4-BE49-F238E27FC236}">
                <a16:creationId xmlns:a16="http://schemas.microsoft.com/office/drawing/2014/main" id="{EE0D7C18-51D6-21AB-E185-ADDAB5F2C001}"/>
              </a:ext>
            </a:extLst>
          </p:cNvPr>
          <p:cNvPicPr>
            <a:picLocks noChangeAspect="1"/>
          </p:cNvPicPr>
          <p:nvPr/>
        </p:nvPicPr>
        <p:blipFill>
          <a:blip r:embed="rId5"/>
          <a:stretch>
            <a:fillRect/>
          </a:stretch>
        </p:blipFill>
        <p:spPr>
          <a:xfrm>
            <a:off x="0" y="2750449"/>
            <a:ext cx="6096539" cy="6886934"/>
          </a:xfrm>
          <a:prstGeom prst="rect">
            <a:avLst/>
          </a:prstGeom>
        </p:spPr>
      </p:pic>
    </p:spTree>
    <p:extLst>
      <p:ext uri="{BB962C8B-B14F-4D97-AF65-F5344CB8AC3E}">
        <p14:creationId xmlns:p14="http://schemas.microsoft.com/office/powerpoint/2010/main" val="4113016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78628C-6934-569A-1FFF-CE82C478A394}"/>
              </a:ext>
            </a:extLst>
          </p:cNvPr>
          <p:cNvPicPr>
            <a:picLocks noChangeAspect="1"/>
          </p:cNvPicPr>
          <p:nvPr/>
        </p:nvPicPr>
        <p:blipFill>
          <a:blip r:embed="rId2"/>
          <a:stretch>
            <a:fillRect/>
          </a:stretch>
        </p:blipFill>
        <p:spPr>
          <a:xfrm>
            <a:off x="0" y="2172872"/>
            <a:ext cx="12188952" cy="4685128"/>
          </a:xfrm>
          <a:prstGeom prst="rect">
            <a:avLst/>
          </a:prstGeom>
        </p:spPr>
      </p:pic>
      <p:sp>
        <p:nvSpPr>
          <p:cNvPr id="4" name="TextBox 11">
            <a:extLst>
              <a:ext uri="{FF2B5EF4-FFF2-40B4-BE49-F238E27FC236}">
                <a16:creationId xmlns:a16="http://schemas.microsoft.com/office/drawing/2014/main" id="{28980247-1D00-9121-953A-BB4343042CFB}"/>
              </a:ext>
            </a:extLst>
          </p:cNvPr>
          <p:cNvSpPr txBox="1"/>
          <p:nvPr/>
        </p:nvSpPr>
        <p:spPr>
          <a:xfrm>
            <a:off x="688206" y="2309148"/>
            <a:ext cx="11065885" cy="4002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defTabSz="457200">
              <a:lnSpc>
                <a:spcPct val="95000"/>
              </a:lnSpc>
              <a:spcAft>
                <a:spcPts val="1200"/>
              </a:spcAft>
            </a:pPr>
            <a:r>
              <a:rPr lang="es-ES" b="1" dirty="0">
                <a:solidFill>
                  <a:srgbClr val="266985"/>
                </a:solidFill>
                <a:latin typeface="Roboto"/>
                <a:ea typeface="Roboto"/>
                <a:cs typeface="Roboto"/>
              </a:rPr>
              <a:t>Los trabajadores del hogar tienen nuevas protecciones bajo la Declaración de Derechos de los Trabajadores del Hogar</a:t>
            </a:r>
            <a:r>
              <a:rPr lang="en-US" b="1" dirty="0">
                <a:solidFill>
                  <a:srgbClr val="266985"/>
                </a:solidFill>
                <a:latin typeface="Roboto"/>
                <a:ea typeface="Roboto"/>
                <a:cs typeface="Roboto"/>
              </a:rPr>
              <a:t>.</a:t>
            </a:r>
            <a:br>
              <a:rPr lang="en-US" b="1" dirty="0">
                <a:latin typeface="Roboto" panose="02000000000000000000" pitchFamily="2" charset="0"/>
                <a:ea typeface="Roboto" panose="02000000000000000000" pitchFamily="2" charset="0"/>
              </a:rPr>
            </a:br>
            <a:r>
              <a:rPr lang="es-ES" dirty="0">
                <a:solidFill>
                  <a:srgbClr val="091A3F"/>
                </a:solidFill>
                <a:latin typeface="Roboto"/>
                <a:ea typeface="Roboto"/>
                <a:cs typeface="Roboto"/>
              </a:rPr>
              <a:t>Los trabajadores del hogar brindan servicios a domicilio a hogares privados, incluyendo el cuidado de niños, limpieza del hogar, cuidado de personas mayores o con discapacidades, y cocina.</a:t>
            </a:r>
          </a:p>
          <a:p>
            <a:pPr defTabSz="457200">
              <a:lnSpc>
                <a:spcPct val="95000"/>
              </a:lnSpc>
              <a:spcAft>
                <a:spcPts val="1200"/>
              </a:spcAft>
            </a:pPr>
            <a:r>
              <a:rPr lang="en-US" b="1" dirty="0">
                <a:solidFill>
                  <a:srgbClr val="266985"/>
                </a:solidFill>
                <a:latin typeface="Roboto"/>
                <a:ea typeface="Roboto"/>
                <a:cs typeface="Roboto"/>
              </a:rPr>
              <a:t>Los </a:t>
            </a:r>
            <a:r>
              <a:rPr lang="en-US" b="1" dirty="0" err="1">
                <a:solidFill>
                  <a:srgbClr val="266985"/>
                </a:solidFill>
                <a:latin typeface="Roboto"/>
                <a:ea typeface="Roboto"/>
                <a:cs typeface="Roboto"/>
              </a:rPr>
              <a:t>nuevos</a:t>
            </a:r>
            <a:r>
              <a:rPr lang="en-US" b="1" dirty="0">
                <a:solidFill>
                  <a:srgbClr val="266985"/>
                </a:solidFill>
                <a:latin typeface="Roboto"/>
                <a:ea typeface="Roboto"/>
                <a:cs typeface="Roboto"/>
              </a:rPr>
              <a:t> derechos </a:t>
            </a:r>
            <a:r>
              <a:rPr lang="en-US" b="1" dirty="0" err="1">
                <a:solidFill>
                  <a:srgbClr val="266985"/>
                </a:solidFill>
                <a:latin typeface="Roboto"/>
                <a:ea typeface="Roboto"/>
                <a:cs typeface="Roboto"/>
              </a:rPr>
              <a:t>incluyen</a:t>
            </a:r>
            <a:r>
              <a:rPr lang="en-US" b="1" dirty="0">
                <a:solidFill>
                  <a:srgbClr val="266985"/>
                </a:solidFill>
                <a:latin typeface="Roboto"/>
                <a:ea typeface="Roboto"/>
                <a:cs typeface="Roboto"/>
              </a:rPr>
              <a:t>:</a:t>
            </a:r>
          </a:p>
          <a:p>
            <a:pPr marL="228600" lvl="2" indent="-228600">
              <a:lnSpc>
                <a:spcPct val="95000"/>
              </a:lnSpc>
              <a:spcAft>
                <a:spcPts val="600"/>
              </a:spcAft>
              <a:buClr>
                <a:srgbClr val="398E9F"/>
              </a:buClr>
              <a:buSzPct val="120000"/>
              <a:buFont typeface="Arial,Sans-Serif"/>
              <a:buChar char="•"/>
            </a:pPr>
            <a:r>
              <a:rPr lang="es-ES" dirty="0">
                <a:solidFill>
                  <a:srgbClr val="091A3F"/>
                </a:solidFill>
                <a:latin typeface="Roboto"/>
                <a:ea typeface="Roboto"/>
                <a:cs typeface="Roboto"/>
              </a:rPr>
              <a:t>Contrato en su idioma</a:t>
            </a:r>
          </a:p>
          <a:p>
            <a:pPr marL="228600" lvl="2" indent="-228600">
              <a:lnSpc>
                <a:spcPct val="95000"/>
              </a:lnSpc>
              <a:spcAft>
                <a:spcPts val="600"/>
              </a:spcAft>
              <a:buClr>
                <a:srgbClr val="398E9F"/>
              </a:buClr>
              <a:buSzPct val="120000"/>
              <a:buFont typeface="Arial,Sans-Serif"/>
              <a:buChar char="•"/>
            </a:pPr>
            <a:r>
              <a:rPr lang="es-ES" dirty="0">
                <a:solidFill>
                  <a:srgbClr val="091A3F"/>
                </a:solidFill>
                <a:latin typeface="Roboto"/>
                <a:ea typeface="Roboto"/>
                <a:cs typeface="Roboto"/>
              </a:rPr>
              <a:t>Descansos según la duración de su jornada laboral (descansos para descanso, comidas, y para trabajadores que viven en el lugar)</a:t>
            </a:r>
          </a:p>
          <a:p>
            <a:pPr marL="228600" lvl="2" indent="-228600">
              <a:lnSpc>
                <a:spcPct val="95000"/>
              </a:lnSpc>
              <a:spcAft>
                <a:spcPts val="600"/>
              </a:spcAft>
              <a:buClr>
                <a:srgbClr val="398E9F"/>
              </a:buClr>
              <a:buSzPct val="120000"/>
              <a:buFont typeface="Arial,Sans-Serif"/>
              <a:buChar char="•"/>
            </a:pPr>
            <a:r>
              <a:rPr lang="es-ES" dirty="0">
                <a:solidFill>
                  <a:srgbClr val="091A3F"/>
                </a:solidFill>
                <a:latin typeface="Roboto"/>
                <a:ea typeface="Roboto"/>
                <a:cs typeface="Roboto"/>
              </a:rPr>
              <a:t>Privacidad en espacios personales y comunicaciones privadas</a:t>
            </a:r>
          </a:p>
          <a:p>
            <a:pPr marL="228600" lvl="2" indent="-228600">
              <a:lnSpc>
                <a:spcPct val="95000"/>
              </a:lnSpc>
              <a:spcAft>
                <a:spcPts val="600"/>
              </a:spcAft>
              <a:buClr>
                <a:srgbClr val="398E9F"/>
              </a:buClr>
              <a:buSzPct val="120000"/>
              <a:buFont typeface="Arial,Sans-Serif"/>
              <a:buChar char="•"/>
            </a:pPr>
            <a:r>
              <a:rPr lang="es-ES" dirty="0">
                <a:solidFill>
                  <a:srgbClr val="091A3F"/>
                </a:solidFill>
                <a:latin typeface="Roboto"/>
                <a:ea typeface="Roboto"/>
                <a:cs typeface="Roboto"/>
              </a:rPr>
              <a:t>Nuevos estándares de salud y seguridad (deben ser adoptados mediante una normativa formal)</a:t>
            </a:r>
          </a:p>
          <a:p>
            <a:pPr marL="228600" lvl="2" indent="-228600">
              <a:lnSpc>
                <a:spcPct val="95000"/>
              </a:lnSpc>
              <a:spcAft>
                <a:spcPts val="600"/>
              </a:spcAft>
              <a:buClr>
                <a:srgbClr val="398E9F"/>
              </a:buClr>
              <a:buSzPct val="120000"/>
              <a:buFont typeface="Arial,Sans-Serif"/>
              <a:buChar char="•"/>
            </a:pPr>
            <a:r>
              <a:rPr lang="es-ES" dirty="0">
                <a:solidFill>
                  <a:srgbClr val="091A3F"/>
                </a:solidFill>
                <a:latin typeface="Roboto"/>
                <a:ea typeface="Roboto"/>
                <a:cs typeface="Roboto"/>
              </a:rPr>
              <a:t>Protección contra la discriminación bajo la Ley Contra la Discriminación de NJ (aplicada por la División de Derechos Civiles de NJ)</a:t>
            </a:r>
          </a:p>
          <a:p>
            <a:pPr marL="0" lvl="2">
              <a:lnSpc>
                <a:spcPct val="95000"/>
              </a:lnSpc>
              <a:spcAft>
                <a:spcPts val="600"/>
              </a:spcAft>
              <a:buClr>
                <a:srgbClr val="398E9F"/>
              </a:buClr>
              <a:buSzPct val="120000"/>
            </a:pPr>
            <a:r>
              <a:rPr lang="es-ES" dirty="0">
                <a:solidFill>
                  <a:srgbClr val="091A3F"/>
                </a:solidFill>
                <a:latin typeface="Roboto"/>
                <a:ea typeface="Roboto"/>
                <a:cs typeface="Roboto"/>
              </a:rPr>
              <a:t>Para obtener más información, visite: </a:t>
            </a:r>
            <a:r>
              <a:rPr lang="en-US" b="1" dirty="0">
                <a:solidFill>
                  <a:schemeClr val="accent2">
                    <a:lumMod val="75000"/>
                  </a:schemeClr>
                </a:solidFill>
                <a:latin typeface="Roboto"/>
                <a:ea typeface="Roboto"/>
                <a:cs typeface="Roboto"/>
                <a:hlinkClick r:id="rId3"/>
              </a:rPr>
              <a:t>nj.gov/labor/</a:t>
            </a:r>
            <a:r>
              <a:rPr lang="en-US" b="1" dirty="0" err="1">
                <a:solidFill>
                  <a:schemeClr val="accent2">
                    <a:lumMod val="75000"/>
                  </a:schemeClr>
                </a:solidFill>
                <a:latin typeface="Roboto"/>
                <a:ea typeface="Roboto"/>
                <a:cs typeface="Roboto"/>
                <a:hlinkClick r:id="rId3">
                  <a:extLst>
                    <a:ext uri="{A12FA001-AC4F-418D-AE19-62706E023703}">
                      <ahyp:hlinkClr xmlns:ahyp="http://schemas.microsoft.com/office/drawing/2018/hyperlinkcolor" val="tx"/>
                    </a:ext>
                  </a:extLst>
                </a:hlinkClick>
              </a:rPr>
              <a:t>domesticworkers</a:t>
            </a:r>
            <a:endParaRPr lang="en-US" b="1" dirty="0">
              <a:solidFill>
                <a:schemeClr val="accent2">
                  <a:lumMod val="75000"/>
                </a:schemeClr>
              </a:solidFill>
              <a:latin typeface="Roboto"/>
              <a:ea typeface="Roboto"/>
              <a:cs typeface="Roboto"/>
              <a:hlinkClick r:id="rId3">
                <a:extLst>
                  <a:ext uri="{A12FA001-AC4F-418D-AE19-62706E023703}">
                    <ahyp:hlinkClr xmlns:ahyp="http://schemas.microsoft.com/office/drawing/2018/hyperlinkcolor" val="tx"/>
                  </a:ext>
                </a:extLst>
              </a:hlinkClick>
            </a:endParaRPr>
          </a:p>
        </p:txBody>
      </p:sp>
      <p:sp>
        <p:nvSpPr>
          <p:cNvPr id="2" name="Rectangle 1">
            <a:extLst>
              <a:ext uri="{FF2B5EF4-FFF2-40B4-BE49-F238E27FC236}">
                <a16:creationId xmlns:a16="http://schemas.microsoft.com/office/drawing/2014/main" id="{95137B1D-0913-B0C7-5D26-8B9E5D8B56AD}"/>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5A6AD68-FDC1-722C-FC73-2DBF96695F33}"/>
              </a:ext>
            </a:extLst>
          </p:cNvPr>
          <p:cNvSpPr/>
          <p:nvPr/>
        </p:nvSpPr>
        <p:spPr>
          <a:xfrm>
            <a:off x="276447" y="311895"/>
            <a:ext cx="11639072" cy="1325520"/>
          </a:xfrm>
          <a:prstGeom prst="rect">
            <a:avLst/>
          </a:prstGeom>
          <a:solidFill>
            <a:srgbClr val="F6B21A"/>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F82C47-3B34-D34E-E70F-500C28F3469E}"/>
              </a:ext>
            </a:extLst>
          </p:cNvPr>
          <p:cNvSpPr txBox="1"/>
          <p:nvPr/>
        </p:nvSpPr>
        <p:spPr>
          <a:xfrm>
            <a:off x="549966" y="311895"/>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000" b="1" dirty="0">
                <a:solidFill>
                  <a:schemeClr val="bg1"/>
                </a:solidFill>
                <a:latin typeface="Roboto"/>
                <a:ea typeface="Roboto"/>
                <a:cs typeface="Roboto"/>
              </a:rPr>
              <a:t>Declaración de Derechos de los Trabajadores del Hogar</a:t>
            </a:r>
            <a:endParaRPr lang="en-US" sz="4000" b="1" dirty="0">
              <a:solidFill>
                <a:schemeClr val="bg1"/>
              </a:solidFill>
              <a:latin typeface="Roboto"/>
              <a:ea typeface="Roboto"/>
              <a:cs typeface="Roboto"/>
            </a:endParaRPr>
          </a:p>
        </p:txBody>
      </p:sp>
    </p:spTree>
    <p:extLst>
      <p:ext uri="{BB962C8B-B14F-4D97-AF65-F5344CB8AC3E}">
        <p14:creationId xmlns:p14="http://schemas.microsoft.com/office/powerpoint/2010/main" val="4279806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92F928-4E6F-E929-E333-F6B1967E05C1}"/>
              </a:ext>
            </a:extLst>
          </p:cNvPr>
          <p:cNvPicPr>
            <a:picLocks noChangeAspect="1"/>
          </p:cNvPicPr>
          <p:nvPr/>
        </p:nvPicPr>
        <p:blipFill>
          <a:blip r:embed="rId2"/>
          <a:srcRect/>
          <a:stretch/>
        </p:blipFill>
        <p:spPr>
          <a:xfrm>
            <a:off x="1" y="2172872"/>
            <a:ext cx="12188950" cy="4685128"/>
          </a:xfrm>
          <a:prstGeom prst="rect">
            <a:avLst/>
          </a:prstGeom>
        </p:spPr>
      </p:pic>
      <p:sp>
        <p:nvSpPr>
          <p:cNvPr id="4" name="TextBox 3">
            <a:extLst>
              <a:ext uri="{FF2B5EF4-FFF2-40B4-BE49-F238E27FC236}">
                <a16:creationId xmlns:a16="http://schemas.microsoft.com/office/drawing/2014/main" id="{CB270994-577B-5A15-AA4B-8D882CE1564E}"/>
              </a:ext>
            </a:extLst>
          </p:cNvPr>
          <p:cNvSpPr txBox="1"/>
          <p:nvPr/>
        </p:nvSpPr>
        <p:spPr>
          <a:xfrm>
            <a:off x="434703" y="2299594"/>
            <a:ext cx="11480816" cy="4431683"/>
          </a:xfrm>
          <a:prstGeom prst="rect">
            <a:avLst/>
          </a:prstGeom>
          <a:noFill/>
        </p:spPr>
        <p:txBody>
          <a:bodyPr wrap="square" lIns="0" tIns="0" rIns="0" bIns="0" rtlCol="0" anchor="t">
            <a:noAutofit/>
          </a:bodyPr>
          <a:lstStyle/>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A partir de junio de 2023, complete los documentos de trabajo en línea en </a:t>
            </a:r>
            <a:r>
              <a:rPr lang="en-US" sz="2400" b="1" dirty="0">
                <a:solidFill>
                  <a:schemeClr val="accent2">
                    <a:lumMod val="75000"/>
                  </a:schemeClr>
                </a:solidFill>
                <a:latin typeface="Roboto" panose="02000000000000000000" pitchFamily="2" charset="0"/>
                <a:ea typeface="Roboto" panose="02000000000000000000" pitchFamily="2" charset="0"/>
              </a:rPr>
              <a:t>myworkingpapers.nj.gov. ​</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Antes de que comience el trabajo, los menores y los empleadores deben registrarse. El cuidador puede aprobar o negar.</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Las reglas sobre trabajos específicos, horas y pago varían según el sector y la edad.</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La División de Salarios y Horas inspecciona e investiga los lugares de trabajo para asegurar el cumplimiento, revisa y aprueba los documentos de trabajo, y proporciona información y educación. Para obtener más información, visite</a:t>
            </a:r>
            <a:r>
              <a:rPr lang="en-US" sz="2400" b="1" dirty="0">
                <a:solidFill>
                  <a:schemeClr val="accent2">
                    <a:lumMod val="75000"/>
                  </a:schemeClr>
                </a:solidFill>
                <a:latin typeface="Roboto" panose="02000000000000000000" pitchFamily="2" charset="0"/>
                <a:ea typeface="Roboto" panose="02000000000000000000" pitchFamily="2" charset="0"/>
              </a:rPr>
              <a:t>nj.gov/labor/</a:t>
            </a:r>
            <a:r>
              <a:rPr lang="en-US" sz="2400" b="1" dirty="0" err="1">
                <a:solidFill>
                  <a:schemeClr val="accent2">
                    <a:lumMod val="75000"/>
                  </a:schemeClr>
                </a:solidFill>
                <a:latin typeface="Roboto" panose="02000000000000000000" pitchFamily="2" charset="0"/>
                <a:ea typeface="Roboto" panose="02000000000000000000" pitchFamily="2" charset="0"/>
              </a:rPr>
              <a:t>youngworkers</a:t>
            </a:r>
            <a:r>
              <a:rPr lang="en-US" sz="2400" b="1" dirty="0">
                <a:solidFill>
                  <a:schemeClr val="accent2">
                    <a:lumMod val="75000"/>
                  </a:schemeClr>
                </a:solidFill>
                <a:latin typeface="Roboto" panose="02000000000000000000" pitchFamily="2" charset="0"/>
                <a:ea typeface="Roboto" panose="02000000000000000000" pitchFamily="2" charset="0"/>
              </a:rPr>
              <a:t>​</a:t>
            </a:r>
          </a:p>
        </p:txBody>
      </p:sp>
      <p:sp>
        <p:nvSpPr>
          <p:cNvPr id="15" name="Rectangle 14">
            <a:extLst>
              <a:ext uri="{FF2B5EF4-FFF2-40B4-BE49-F238E27FC236}">
                <a16:creationId xmlns:a16="http://schemas.microsoft.com/office/drawing/2014/main" id="{A4D1C467-F000-4B39-AF01-DB66BDF6B1E6}"/>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2A3BA7-067D-DB1A-BD62-8A560CE7315D}"/>
              </a:ext>
            </a:extLst>
          </p:cNvPr>
          <p:cNvSpPr/>
          <p:nvPr/>
        </p:nvSpPr>
        <p:spPr>
          <a:xfrm>
            <a:off x="276447" y="311895"/>
            <a:ext cx="11639072" cy="1325520"/>
          </a:xfrm>
          <a:prstGeom prst="rect">
            <a:avLst/>
          </a:prstGeom>
          <a:solidFill>
            <a:srgbClr val="F6B21A"/>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EB38B09-23CE-43A4-FAA5-135C3F03A3DA}"/>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Trabajo</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Infantil</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11887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D5EF25-0099-D6B6-5A6D-812E7947C850}"/>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4F39D8-9CBB-F940-9125-C33207C43AF4}"/>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EF5C2A-C6A5-DAB4-3EDF-622F613BDB64}"/>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Ley de Robo de Salarios de NJ</a:t>
            </a:r>
            <a:endParaRPr lang="en-US" sz="4200" b="1" dirty="0">
              <a:solidFill>
                <a:schemeClr val="bg1"/>
              </a:solidFill>
              <a:latin typeface="Roboto" panose="02000000000000000000" pitchFamily="2" charset="0"/>
              <a:ea typeface="Roboto" panose="02000000000000000000" pitchFamily="2" charset="0"/>
            </a:endParaRPr>
          </a:p>
        </p:txBody>
      </p:sp>
      <p:sp>
        <p:nvSpPr>
          <p:cNvPr id="2" name="Rectangle 1">
            <a:extLst>
              <a:ext uri="{FF2B5EF4-FFF2-40B4-BE49-F238E27FC236}">
                <a16:creationId xmlns:a16="http://schemas.microsoft.com/office/drawing/2014/main" id="{C1125F7C-3BA2-E66E-A924-17AC1652CDB8}"/>
              </a:ext>
            </a:extLst>
          </p:cNvPr>
          <p:cNvSpPr/>
          <p:nvPr/>
        </p:nvSpPr>
        <p:spPr>
          <a:xfrm>
            <a:off x="2872292" y="2156917"/>
            <a:ext cx="9043227" cy="4389187"/>
          </a:xfrm>
          <a:prstGeom prst="rect">
            <a:avLst/>
          </a:prstGeom>
          <a:solidFill>
            <a:srgbClr val="F7F7F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1">
            <a:extLst>
              <a:ext uri="{FF2B5EF4-FFF2-40B4-BE49-F238E27FC236}">
                <a16:creationId xmlns:a16="http://schemas.microsoft.com/office/drawing/2014/main" id="{FBCAC7A7-3697-298A-63DB-9992BB8DB004}"/>
              </a:ext>
            </a:extLst>
          </p:cNvPr>
          <p:cNvSpPr txBox="1"/>
          <p:nvPr/>
        </p:nvSpPr>
        <p:spPr>
          <a:xfrm>
            <a:off x="3012697" y="2302137"/>
            <a:ext cx="8691624" cy="398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marL="0" lvl="1">
              <a:lnSpc>
                <a:spcPct val="95000"/>
              </a:lnSpc>
              <a:spcAft>
                <a:spcPts val="1200"/>
              </a:spcAft>
            </a:pPr>
            <a:r>
              <a:rPr lang="en-US" sz="2200" dirty="0">
                <a:solidFill>
                  <a:srgbClr val="03114B"/>
                </a:solidFill>
                <a:latin typeface="Roboto" panose="02000000000000000000" pitchFamily="2" charset="0"/>
                <a:ea typeface="Roboto" panose="02000000000000000000" pitchFamily="2" charset="0"/>
              </a:rPr>
              <a:t>Bajo </a:t>
            </a:r>
            <a:r>
              <a:rPr lang="en-US" sz="2200" dirty="0" err="1">
                <a:solidFill>
                  <a:srgbClr val="03114B"/>
                </a:solidFill>
                <a:latin typeface="Roboto" panose="02000000000000000000" pitchFamily="2" charset="0"/>
                <a:ea typeface="Roboto" panose="02000000000000000000" pitchFamily="2" charset="0"/>
              </a:rPr>
              <a:t>esta</a:t>
            </a:r>
            <a:r>
              <a:rPr lang="en-US" sz="2200" dirty="0">
                <a:solidFill>
                  <a:srgbClr val="03114B"/>
                </a:solidFill>
                <a:latin typeface="Roboto" panose="02000000000000000000" pitchFamily="2" charset="0"/>
                <a:ea typeface="Roboto" panose="02000000000000000000" pitchFamily="2" charset="0"/>
              </a:rPr>
              <a:t> ley:</a:t>
            </a:r>
          </a:p>
          <a:p>
            <a:pPr marL="228600" lvl="2" indent="-228600">
              <a:lnSpc>
                <a:spcPct val="95000"/>
              </a:lnSpc>
              <a:spcAft>
                <a:spcPts val="1200"/>
              </a:spcAft>
              <a:buClr>
                <a:srgbClr val="398E9F"/>
              </a:buClr>
              <a:buSzPct val="120000"/>
              <a:buFont typeface="Arial,Sans-Serif"/>
              <a:buChar char="•"/>
            </a:pPr>
            <a:r>
              <a:rPr lang="es-ES" sz="2200" dirty="0">
                <a:solidFill>
                  <a:srgbClr val="091A3F"/>
                </a:solidFill>
                <a:latin typeface="Roboto" panose="02000000000000000000" pitchFamily="2" charset="0"/>
                <a:ea typeface="Roboto" panose="02000000000000000000" pitchFamily="2" charset="0"/>
              </a:rPr>
              <a:t>Los empleados pueden demandar a los empleadores por violaciones salariales. El empleado puede recuperar los honorarios de abogados y hasta un 200% en daños liquidados.</a:t>
            </a:r>
          </a:p>
          <a:p>
            <a:pPr marL="228600" lvl="2" indent="-228600">
              <a:lnSpc>
                <a:spcPct val="95000"/>
              </a:lnSpc>
              <a:spcAft>
                <a:spcPts val="1200"/>
              </a:spcAft>
              <a:buClr>
                <a:srgbClr val="398E9F"/>
              </a:buClr>
              <a:buSzPct val="120000"/>
              <a:buFont typeface="Arial,Sans-Serif"/>
              <a:buChar char="•"/>
            </a:pPr>
            <a:r>
              <a:rPr lang="es-ES" sz="2200" dirty="0">
                <a:solidFill>
                  <a:srgbClr val="091A3F"/>
                </a:solidFill>
                <a:latin typeface="Roboto" panose="02000000000000000000" pitchFamily="2" charset="0"/>
                <a:ea typeface="Roboto" panose="02000000000000000000" pitchFamily="2" charset="0"/>
              </a:rPr>
              <a:t>Los empleadores pueden enfrentar multas y sanciones aumentadas.</a:t>
            </a:r>
          </a:p>
          <a:p>
            <a:pPr marL="228600" lvl="2" indent="-228600">
              <a:lnSpc>
                <a:spcPct val="95000"/>
              </a:lnSpc>
              <a:spcAft>
                <a:spcPts val="1200"/>
              </a:spcAft>
              <a:buClr>
                <a:srgbClr val="398E9F"/>
              </a:buClr>
              <a:buSzPct val="120000"/>
              <a:buFont typeface="Arial,Sans-Serif"/>
              <a:buChar char="•"/>
            </a:pPr>
            <a:r>
              <a:rPr lang="es-ES" sz="2200" b="1" dirty="0">
                <a:solidFill>
                  <a:srgbClr val="C55A11"/>
                </a:solidFill>
                <a:latin typeface="Roboto" panose="02000000000000000000" pitchFamily="2" charset="0"/>
                <a:ea typeface="Roboto" panose="02000000000000000000" pitchFamily="2" charset="0"/>
              </a:rPr>
              <a:t>Responsabilidad presuntiva</a:t>
            </a:r>
            <a:r>
              <a:rPr lang="es-ES" sz="2200" dirty="0">
                <a:solidFill>
                  <a:srgbClr val="091A3F"/>
                </a:solidFill>
                <a:latin typeface="Roboto" panose="02000000000000000000" pitchFamily="2" charset="0"/>
                <a:ea typeface="Roboto" panose="02000000000000000000" pitchFamily="2" charset="0"/>
              </a:rPr>
              <a:t>: Si los empleadores no mantienen registros adecuados, deben demostrar que no violaron las reglas. El Departamento de Trabajo de NJ (NJDOL) presumirá que las afirmaciones del empleado son correctas si no existen registros.</a:t>
            </a:r>
            <a:endParaRPr lang="en-US" sz="2200" dirty="0">
              <a:solidFill>
                <a:srgbClr val="091A3F"/>
              </a:solidFill>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FCA2E109-A781-4711-61CA-133D10CDE190}"/>
              </a:ext>
            </a:extLst>
          </p:cNvPr>
          <p:cNvSpPr/>
          <p:nvPr/>
        </p:nvSpPr>
        <p:spPr>
          <a:xfrm>
            <a:off x="276447" y="2156917"/>
            <a:ext cx="2459767" cy="4389187"/>
          </a:xfrm>
          <a:prstGeom prst="rect">
            <a:avLst/>
          </a:prstGeom>
          <a:solidFill>
            <a:srgbClr val="2669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12F70926-D3A3-92C2-BA94-9BDC51408A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4333" y="447359"/>
            <a:ext cx="2459735" cy="6092924"/>
          </a:xfrm>
          <a:prstGeom prst="rect">
            <a:avLst/>
          </a:prstGeom>
        </p:spPr>
      </p:pic>
    </p:spTree>
    <p:extLst>
      <p:ext uri="{BB962C8B-B14F-4D97-AF65-F5344CB8AC3E}">
        <p14:creationId xmlns:p14="http://schemas.microsoft.com/office/powerpoint/2010/main" val="85848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63EB88DB-2B07-CE87-3B0E-3ED096437766}"/>
              </a:ext>
            </a:extLst>
          </p:cNvPr>
          <p:cNvPicPr>
            <a:picLocks noChangeAspect="1"/>
          </p:cNvPicPr>
          <p:nvPr/>
        </p:nvPicPr>
        <p:blipFill>
          <a:blip r:embed="rId2"/>
          <a:stretch>
            <a:fillRect/>
          </a:stretch>
        </p:blipFill>
        <p:spPr>
          <a:xfrm>
            <a:off x="3048" y="1830057"/>
            <a:ext cx="12188952" cy="5027943"/>
          </a:xfrm>
          <a:prstGeom prst="rect">
            <a:avLst/>
          </a:prstGeom>
        </p:spPr>
      </p:pic>
      <p:sp>
        <p:nvSpPr>
          <p:cNvPr id="3" name="Rectangle 2">
            <a:extLst>
              <a:ext uri="{FF2B5EF4-FFF2-40B4-BE49-F238E27FC236}">
                <a16:creationId xmlns:a16="http://schemas.microsoft.com/office/drawing/2014/main" id="{1C243F71-AAB0-B480-E27B-5490DFE81A2F}"/>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03D178-0B8F-248F-40AA-2AC2BCC7D90D}"/>
              </a:ext>
            </a:extLst>
          </p:cNvPr>
          <p:cNvSpPr txBox="1"/>
          <p:nvPr/>
        </p:nvSpPr>
        <p:spPr>
          <a:xfrm>
            <a:off x="503583" y="2306595"/>
            <a:ext cx="11408887" cy="3739978"/>
          </a:xfrm>
          <a:prstGeom prst="rect">
            <a:avLst/>
          </a:prstGeom>
          <a:noFill/>
        </p:spPr>
        <p:txBody>
          <a:bodyPr wrap="square" lIns="0" tIns="0" rIns="0" bIns="0" rtlCol="0" anchor="t">
            <a:noAutofit/>
          </a:bodyPr>
          <a:lstStyle/>
          <a:p>
            <a:pPr>
              <a:lnSpc>
                <a:spcPct val="95000"/>
              </a:lnSpc>
              <a:spcAft>
                <a:spcPts val="1200"/>
              </a:spcAft>
            </a:pPr>
            <a:r>
              <a:rPr lang="es-ES" sz="2200" b="1" dirty="0">
                <a:solidFill>
                  <a:srgbClr val="266985"/>
                </a:solidFill>
                <a:latin typeface="Roboto"/>
                <a:ea typeface="Roboto"/>
                <a:cs typeface="Roboto"/>
              </a:rPr>
              <a:t>Presentar una queja es gratuito. </a:t>
            </a:r>
            <a:r>
              <a:rPr lang="es-ES" sz="2200" dirty="0">
                <a:solidFill>
                  <a:srgbClr val="091A3F"/>
                </a:solidFill>
                <a:latin typeface="Roboto"/>
                <a:ea typeface="Roboto"/>
                <a:cs typeface="Roboto"/>
              </a:rPr>
              <a:t>El Departamento de Trabajo de NJ (NJDOL) puede investigar reclamos que se remonten hasta seis años desde la fecha en que presenta la queja.</a:t>
            </a:r>
          </a:p>
          <a:p>
            <a:pPr>
              <a:lnSpc>
                <a:spcPct val="95000"/>
              </a:lnSpc>
              <a:spcAft>
                <a:spcPts val="1200"/>
              </a:spcAft>
            </a:pPr>
            <a:r>
              <a:rPr lang="es-ES" sz="2200" dirty="0">
                <a:solidFill>
                  <a:srgbClr val="091A3F"/>
                </a:solidFill>
                <a:latin typeface="Roboto"/>
                <a:ea typeface="Roboto"/>
                <a:cs typeface="Roboto"/>
              </a:rPr>
              <a:t>Presente su queja en línea o imprima un formulario en papel en</a:t>
            </a:r>
            <a:r>
              <a:rPr lang="en-US" sz="2200" dirty="0">
                <a:solidFill>
                  <a:srgbClr val="091A3F"/>
                </a:solidFill>
                <a:latin typeface="Roboto"/>
                <a:ea typeface="Roboto"/>
                <a:cs typeface="Roboto"/>
              </a:rPr>
              <a:t>: </a:t>
            </a:r>
            <a:r>
              <a:rPr lang="en-US" sz="2200" b="1" dirty="0">
                <a:solidFill>
                  <a:schemeClr val="accent2">
                    <a:lumMod val="75000"/>
                  </a:schemeClr>
                </a:solidFill>
                <a:latin typeface="Roboto"/>
                <a:ea typeface="Roboto"/>
                <a:cs typeface="Roboto"/>
                <a:hlinkClick r:id="rId3"/>
              </a:rPr>
              <a:t>n</a:t>
            </a:r>
            <a:r>
              <a:rPr lang="en-US" sz="2200" b="1" dirty="0">
                <a:solidFill>
                  <a:schemeClr val="accent2">
                    <a:lumMod val="75000"/>
                  </a:schemeClr>
                </a:solidFill>
                <a:latin typeface="Roboto"/>
                <a:ea typeface="Roboto"/>
                <a:cs typeface="Roboto"/>
                <a:hlinkClick r:id="rId3">
                  <a:extLst>
                    <a:ext uri="{A12FA001-AC4F-418D-AE19-62706E023703}">
                      <ahyp:hlinkClr xmlns:ahyp="http://schemas.microsoft.com/office/drawing/2018/hyperlinkcolor" val="tx"/>
                    </a:ext>
                  </a:extLst>
                </a:hlinkClick>
              </a:rPr>
              <a:t>j.gov/labor/file</a:t>
            </a:r>
            <a:endParaRPr lang="en-US" sz="2200" b="1" dirty="0">
              <a:solidFill>
                <a:schemeClr val="accent2">
                  <a:lumMod val="75000"/>
                </a:schemeClr>
              </a:solidFill>
              <a:latin typeface="Roboto"/>
              <a:ea typeface="Roboto"/>
              <a:cs typeface="Roboto"/>
            </a:endParaRPr>
          </a:p>
          <a:p>
            <a:pPr>
              <a:lnSpc>
                <a:spcPct val="95000"/>
              </a:lnSpc>
              <a:spcAft>
                <a:spcPts val="1200"/>
              </a:spcAft>
            </a:pPr>
            <a:r>
              <a:rPr lang="pt-BR" sz="2200" b="1" dirty="0">
                <a:solidFill>
                  <a:srgbClr val="266985"/>
                </a:solidFill>
                <a:latin typeface="Roboto"/>
                <a:ea typeface="Roboto"/>
                <a:cs typeface="Roboto"/>
              </a:rPr>
              <a:t>Enviar por correo o fax a:</a:t>
            </a:r>
            <a:br>
              <a:rPr lang="en-US" sz="2200" b="1" dirty="0">
                <a:latin typeface="Roboto" panose="02000000000000000000" pitchFamily="2" charset="0"/>
                <a:ea typeface="Roboto" panose="02000000000000000000" pitchFamily="2" charset="0"/>
              </a:rPr>
            </a:br>
            <a:r>
              <a:rPr lang="es-ES" sz="2200" dirty="0">
                <a:solidFill>
                  <a:srgbClr val="091A3F"/>
                </a:solidFill>
                <a:latin typeface="Roboto"/>
                <a:ea typeface="Roboto"/>
                <a:cs typeface="Roboto"/>
              </a:rPr>
              <a:t>Departamento de Trabajo y Desarrollo Laboral de Nueva Jersey</a:t>
            </a:r>
          </a:p>
          <a:p>
            <a:pPr>
              <a:lnSpc>
                <a:spcPct val="95000"/>
              </a:lnSpc>
              <a:spcAft>
                <a:spcPts val="1200"/>
              </a:spcAft>
            </a:pPr>
            <a:r>
              <a:rPr lang="es-ES" sz="2200" dirty="0">
                <a:solidFill>
                  <a:srgbClr val="091A3F"/>
                </a:solidFill>
                <a:latin typeface="Roboto"/>
                <a:ea typeface="Roboto"/>
                <a:cs typeface="Roboto"/>
              </a:rPr>
              <a:t>División de Cumplimiento de Salarios y Horas</a:t>
            </a:r>
            <a:br>
              <a:rPr lang="en-US" sz="2200" dirty="0">
                <a:latin typeface="Roboto" panose="02000000000000000000" pitchFamily="2" charset="0"/>
                <a:ea typeface="Roboto" panose="02000000000000000000" pitchFamily="2" charset="0"/>
              </a:rPr>
            </a:br>
            <a:r>
              <a:rPr lang="en-US" sz="2200" dirty="0">
                <a:solidFill>
                  <a:srgbClr val="091A3F"/>
                </a:solidFill>
                <a:latin typeface="Roboto"/>
                <a:ea typeface="Roboto"/>
                <a:cs typeface="Roboto"/>
              </a:rPr>
              <a:t>P.O. Box 389</a:t>
            </a:r>
            <a:br>
              <a:rPr lang="en-US" sz="2200" dirty="0">
                <a:latin typeface="Roboto" panose="02000000000000000000" pitchFamily="2" charset="0"/>
                <a:ea typeface="Roboto" panose="02000000000000000000" pitchFamily="2" charset="0"/>
              </a:rPr>
            </a:br>
            <a:r>
              <a:rPr lang="en-US" sz="2200" dirty="0">
                <a:solidFill>
                  <a:srgbClr val="091A3F"/>
                </a:solidFill>
                <a:latin typeface="Roboto"/>
                <a:ea typeface="Roboto"/>
                <a:cs typeface="Roboto"/>
              </a:rPr>
              <a:t>Trenton, NJ 08625-0389               </a:t>
            </a:r>
            <a:br>
              <a:rPr lang="en-US" sz="2200" dirty="0">
                <a:latin typeface="Roboto" panose="02000000000000000000" pitchFamily="2" charset="0"/>
                <a:ea typeface="Roboto" panose="02000000000000000000" pitchFamily="2" charset="0"/>
              </a:rPr>
            </a:br>
            <a:r>
              <a:rPr lang="en-US" sz="2200" dirty="0">
                <a:solidFill>
                  <a:srgbClr val="091A3F"/>
                </a:solidFill>
                <a:latin typeface="Roboto"/>
                <a:ea typeface="Roboto"/>
                <a:cs typeface="Roboto"/>
              </a:rPr>
              <a:t>Fax: (609) 695-1174 </a:t>
            </a:r>
          </a:p>
          <a:p>
            <a:pPr>
              <a:lnSpc>
                <a:spcPct val="95000"/>
              </a:lnSpc>
              <a:spcAft>
                <a:spcPts val="1200"/>
              </a:spcAft>
            </a:pPr>
            <a:r>
              <a:rPr lang="en-US" sz="2200" b="1" dirty="0" err="1">
                <a:solidFill>
                  <a:srgbClr val="266985"/>
                </a:solidFill>
                <a:latin typeface="Roboto"/>
                <a:ea typeface="Roboto"/>
                <a:cs typeface="Roboto"/>
              </a:rPr>
              <a:t>Telefono</a:t>
            </a:r>
            <a:r>
              <a:rPr lang="en-US" sz="2200" b="1" dirty="0">
                <a:solidFill>
                  <a:srgbClr val="266985"/>
                </a:solidFill>
                <a:latin typeface="Roboto"/>
                <a:ea typeface="Roboto"/>
                <a:cs typeface="Roboto"/>
              </a:rPr>
              <a:t>: </a:t>
            </a:r>
            <a:r>
              <a:rPr lang="en-US" sz="2200" dirty="0" err="1">
                <a:solidFill>
                  <a:srgbClr val="091A3F"/>
                </a:solidFill>
                <a:latin typeface="Roboto"/>
                <a:ea typeface="Roboto"/>
                <a:cs typeface="Roboto"/>
              </a:rPr>
              <a:t>Llame</a:t>
            </a:r>
            <a:r>
              <a:rPr lang="en-US" sz="2200" dirty="0">
                <a:solidFill>
                  <a:srgbClr val="091A3F"/>
                </a:solidFill>
                <a:latin typeface="Roboto"/>
                <a:ea typeface="Roboto"/>
                <a:cs typeface="Roboto"/>
              </a:rPr>
              <a:t> al (609) 292-2305 entre las 8:30 a.m. y las 4 p.m. </a:t>
            </a:r>
          </a:p>
        </p:txBody>
      </p:sp>
      <p:sp>
        <p:nvSpPr>
          <p:cNvPr id="6" name="Rectangle 5">
            <a:extLst>
              <a:ext uri="{FF2B5EF4-FFF2-40B4-BE49-F238E27FC236}">
                <a16:creationId xmlns:a16="http://schemas.microsoft.com/office/drawing/2014/main" id="{B48D7D4E-B4D7-8060-BB9A-244CA1835C24}"/>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9E0606-2C66-D575-5B85-414438AE0402}"/>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9E5E6A-D13F-5679-0384-A5CB3CAF0760}"/>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Cómo</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Presentar</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una</a:t>
            </a:r>
            <a:r>
              <a:rPr lang="en-US" sz="4200" b="1" dirty="0">
                <a:solidFill>
                  <a:schemeClr val="bg1"/>
                </a:solidFill>
                <a:latin typeface="Roboto" panose="02000000000000000000" pitchFamily="2" charset="0"/>
                <a:ea typeface="Roboto" panose="02000000000000000000" pitchFamily="2" charset="0"/>
              </a:rPr>
              <a:t> Queja</a:t>
            </a:r>
          </a:p>
        </p:txBody>
      </p:sp>
    </p:spTree>
    <p:extLst>
      <p:ext uri="{BB962C8B-B14F-4D97-AF65-F5344CB8AC3E}">
        <p14:creationId xmlns:p14="http://schemas.microsoft.com/office/powerpoint/2010/main" val="1168955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2D9DF4-F4BF-8D22-3731-BA712F73F077}"/>
              </a:ext>
            </a:extLst>
          </p:cNvPr>
          <p:cNvPicPr>
            <a:picLocks noChangeAspect="1"/>
          </p:cNvPicPr>
          <p:nvPr/>
        </p:nvPicPr>
        <p:blipFill>
          <a:blip r:embed="rId2"/>
          <a:stretch>
            <a:fillRect/>
          </a:stretch>
        </p:blipFill>
        <p:spPr>
          <a:xfrm>
            <a:off x="0" y="2172872"/>
            <a:ext cx="12188952" cy="4685128"/>
          </a:xfrm>
          <a:prstGeom prst="rect">
            <a:avLst/>
          </a:prstGeom>
        </p:spPr>
      </p:pic>
      <p:sp>
        <p:nvSpPr>
          <p:cNvPr id="3" name="TextBox 11">
            <a:extLst>
              <a:ext uri="{FF2B5EF4-FFF2-40B4-BE49-F238E27FC236}">
                <a16:creationId xmlns:a16="http://schemas.microsoft.com/office/drawing/2014/main" id="{C90542EF-8472-79D3-3983-0ED084005F55}"/>
              </a:ext>
            </a:extLst>
          </p:cNvPr>
          <p:cNvSpPr txBox="1"/>
          <p:nvPr/>
        </p:nvSpPr>
        <p:spPr>
          <a:xfrm>
            <a:off x="688206" y="2408766"/>
            <a:ext cx="10698680" cy="4137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Una persona de confianza puede presentar una queja en su nombre o ayudarle a presentarla.</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Los grupos de empleados deben presentar quejas por separado.</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Responda con precisión y envíe copias, no originales, de todos los documentos relevantes.</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Es posible que se le pida que proporcione detalles adicionales (por ejemplo, información del empleador, horas trabajadas).</a:t>
            </a:r>
          </a:p>
          <a:p>
            <a:pPr marL="228600" lvl="2" indent="-228600">
              <a:lnSpc>
                <a:spcPct val="95000"/>
              </a:lnSpc>
              <a:spcAft>
                <a:spcPts val="12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Trabajadores agrícolas, envíen un correo electrónico a</a:t>
            </a:r>
            <a:r>
              <a:rPr lang="en-US" sz="2400" dirty="0">
                <a:solidFill>
                  <a:srgbClr val="091A3F"/>
                </a:solidFill>
                <a:latin typeface="Roboto" panose="02000000000000000000" pitchFamily="2" charset="0"/>
                <a:ea typeface="Roboto" panose="02000000000000000000" pitchFamily="2" charset="0"/>
              </a:rPr>
              <a:t> </a:t>
            </a:r>
            <a:r>
              <a:rPr lang="en-US" sz="2400" b="1" dirty="0">
                <a:solidFill>
                  <a:schemeClr val="accent2">
                    <a:lumMod val="75000"/>
                  </a:schemeClr>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farms@dol.nj.gov</a:t>
            </a:r>
            <a:r>
              <a:rPr lang="en-US" sz="2400" b="1" dirty="0">
                <a:solidFill>
                  <a:schemeClr val="accent2">
                    <a:lumMod val="75000"/>
                  </a:schemeClr>
                </a:solidFill>
                <a:latin typeface="Roboto" panose="02000000000000000000" pitchFamily="2" charset="0"/>
                <a:ea typeface="Roboto" panose="02000000000000000000" pitchFamily="2" charset="0"/>
              </a:rPr>
              <a:t> </a:t>
            </a:r>
            <a:r>
              <a:rPr lang="es-ES" sz="2400" dirty="0">
                <a:solidFill>
                  <a:srgbClr val="091A3F"/>
                </a:solidFill>
                <a:latin typeface="Roboto" panose="02000000000000000000" pitchFamily="2" charset="0"/>
                <a:ea typeface="Roboto" panose="02000000000000000000" pitchFamily="2" charset="0"/>
              </a:rPr>
              <a:t>para informarnos que ha presentado una queja o para obtener ayuda.</a:t>
            </a:r>
            <a:endParaRPr lang="en-US" sz="2400" dirty="0">
              <a:solidFill>
                <a:srgbClr val="03114B"/>
              </a:solidFill>
              <a:latin typeface="Roboto" panose="02000000000000000000" pitchFamily="2" charset="0"/>
              <a:ea typeface="Roboto" panose="02000000000000000000" pitchFamily="2" charset="0"/>
            </a:endParaRPr>
          </a:p>
          <a:p>
            <a:endParaRPr lang="en-US" dirty="0">
              <a:solidFill>
                <a:schemeClr val="accent1">
                  <a:lumMod val="50000"/>
                </a:schemeClr>
              </a:solidFill>
              <a:latin typeface="Calibri" panose="020F0502020204030204" pitchFamily="34" charset="0"/>
            </a:endParaRPr>
          </a:p>
        </p:txBody>
      </p:sp>
      <p:sp>
        <p:nvSpPr>
          <p:cNvPr id="6" name="Rectangle 5">
            <a:extLst>
              <a:ext uri="{FF2B5EF4-FFF2-40B4-BE49-F238E27FC236}">
                <a16:creationId xmlns:a16="http://schemas.microsoft.com/office/drawing/2014/main" id="{2D235D35-C0BE-5AA1-81E0-DEA67C934B1D}"/>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5D0F09-5FCF-665C-0C87-4EA14B121851}"/>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1E52F4-4858-6FB4-E864-21BED80ABFE2}"/>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Consejos para Presentar una Queja</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72352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E3C8B0F-8684-795C-ECB6-1A705CE0C0A1}"/>
              </a:ext>
            </a:extLst>
          </p:cNvPr>
          <p:cNvPicPr>
            <a:picLocks noChangeAspect="1"/>
          </p:cNvPicPr>
          <p:nvPr/>
        </p:nvPicPr>
        <p:blipFill>
          <a:blip r:embed="rId2"/>
          <a:stretch>
            <a:fillRect/>
          </a:stretch>
        </p:blipFill>
        <p:spPr>
          <a:xfrm>
            <a:off x="16933" y="1836452"/>
            <a:ext cx="12188952" cy="5027943"/>
          </a:xfrm>
          <a:prstGeom prst="rect">
            <a:avLst/>
          </a:prstGeom>
        </p:spPr>
      </p:pic>
      <p:sp>
        <p:nvSpPr>
          <p:cNvPr id="9" name="Rectangle 8">
            <a:extLst>
              <a:ext uri="{FF2B5EF4-FFF2-40B4-BE49-F238E27FC236}">
                <a16:creationId xmlns:a16="http://schemas.microsoft.com/office/drawing/2014/main" id="{6606248D-D7A0-75EF-CCAC-9495899D4F64}"/>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9FFB9FD-239E-D959-A3DC-16E1471FF4E6}"/>
              </a:ext>
            </a:extLst>
          </p:cNvPr>
          <p:cNvSpPr txBox="1"/>
          <p:nvPr/>
        </p:nvSpPr>
        <p:spPr>
          <a:xfrm>
            <a:off x="688121" y="2426316"/>
            <a:ext cx="10539860" cy="3912179"/>
          </a:xfrm>
          <a:prstGeom prst="rect">
            <a:avLst/>
          </a:prstGeom>
          <a:noFill/>
        </p:spPr>
        <p:txBody>
          <a:bodyPr wrap="square" lIns="0" tIns="0" rIns="0" bIns="0" rtlCol="0" anchor="t">
            <a:noAutofit/>
          </a:bodyPr>
          <a:lstStyle/>
          <a:p>
            <a:pPr marL="346075" indent="-336550" fontAlgn="base">
              <a:lnSpc>
                <a:spcPct val="95000"/>
              </a:lnSpc>
              <a:spcAft>
                <a:spcPts val="600"/>
              </a:spcAft>
              <a:buFont typeface="+mj-lt"/>
              <a:buAutoNum type="arabicPeriod"/>
            </a:pPr>
            <a:r>
              <a:rPr lang="es-ES" sz="2600" b="1" dirty="0">
                <a:solidFill>
                  <a:srgbClr val="091A3F"/>
                </a:solidFill>
                <a:latin typeface="Roboto" panose="02000000000000000000" pitchFamily="2" charset="0"/>
                <a:ea typeface="Roboto" panose="02000000000000000000" pitchFamily="2" charset="0"/>
              </a:rPr>
              <a:t>Si presenta la queja en línea, </a:t>
            </a:r>
            <a:r>
              <a:rPr lang="es-ES" sz="2600" dirty="0">
                <a:solidFill>
                  <a:srgbClr val="091A3F"/>
                </a:solidFill>
                <a:latin typeface="Roboto" panose="02000000000000000000" pitchFamily="2" charset="0"/>
                <a:ea typeface="Roboto" panose="02000000000000000000" pitchFamily="2" charset="0"/>
              </a:rPr>
              <a:t>recibirá un número de </a:t>
            </a:r>
            <a:r>
              <a:rPr lang="es-ES" sz="2600" dirty="0" err="1">
                <a:solidFill>
                  <a:srgbClr val="091A3F"/>
                </a:solidFill>
                <a:latin typeface="Roboto" panose="02000000000000000000" pitchFamily="2" charset="0"/>
                <a:ea typeface="Roboto" panose="02000000000000000000" pitchFamily="2" charset="0"/>
              </a:rPr>
              <a:t>comfirmación</a:t>
            </a:r>
            <a:r>
              <a:rPr lang="es-ES" sz="2600" dirty="0">
                <a:solidFill>
                  <a:srgbClr val="091A3F"/>
                </a:solidFill>
                <a:latin typeface="Roboto" panose="02000000000000000000" pitchFamily="2" charset="0"/>
                <a:ea typeface="Roboto" panose="02000000000000000000" pitchFamily="2" charset="0"/>
              </a:rPr>
              <a:t>.</a:t>
            </a:r>
          </a:p>
          <a:p>
            <a:pPr marL="346075" indent="-336550" fontAlgn="base">
              <a:lnSpc>
                <a:spcPct val="95000"/>
              </a:lnSpc>
              <a:spcAft>
                <a:spcPts val="600"/>
              </a:spcAft>
              <a:buFont typeface="+mj-lt"/>
              <a:buAutoNum type="arabicPeriod"/>
            </a:pPr>
            <a:r>
              <a:rPr lang="en-US" sz="2600" b="1" dirty="0">
                <a:solidFill>
                  <a:srgbClr val="091A3F"/>
                </a:solidFill>
                <a:latin typeface="Roboto" panose="02000000000000000000" pitchFamily="2" charset="0"/>
                <a:ea typeface="Roboto" panose="02000000000000000000" pitchFamily="2" charset="0"/>
              </a:rPr>
              <a:t>Investigative process</a:t>
            </a:r>
            <a:r>
              <a:rPr lang="en-US" sz="2600" dirty="0">
                <a:solidFill>
                  <a:srgbClr val="091A3F"/>
                </a:solidFill>
                <a:latin typeface="Roboto" panose="02000000000000000000" pitchFamily="2" charset="0"/>
                <a:ea typeface="Roboto" panose="02000000000000000000" pitchFamily="2" charset="0"/>
              </a:rPr>
              <a:t>: </a:t>
            </a:r>
            <a:r>
              <a:rPr lang="en-US" sz="2600" b="1" dirty="0">
                <a:solidFill>
                  <a:schemeClr val="accent2">
                    <a:lumMod val="75000"/>
                  </a:schemeClr>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nj.gov/labor/investigate</a:t>
            </a:r>
            <a:r>
              <a:rPr lang="en-US" sz="2600" b="1" dirty="0">
                <a:solidFill>
                  <a:schemeClr val="accent2">
                    <a:lumMod val="75000"/>
                  </a:schemeClr>
                </a:solidFill>
                <a:latin typeface="Roboto" panose="02000000000000000000" pitchFamily="2" charset="0"/>
                <a:ea typeface="Roboto" panose="02000000000000000000" pitchFamily="2" charset="0"/>
              </a:rPr>
              <a:t> </a:t>
            </a:r>
          </a:p>
          <a:p>
            <a:pPr marL="346075" indent="-336550" fontAlgn="base">
              <a:lnSpc>
                <a:spcPct val="95000"/>
              </a:lnSpc>
              <a:spcAft>
                <a:spcPts val="600"/>
              </a:spcAft>
              <a:buFont typeface="+mj-lt"/>
              <a:buAutoNum type="arabicPeriod"/>
            </a:pPr>
            <a:r>
              <a:rPr lang="en-US" sz="2600" b="1" dirty="0" err="1">
                <a:solidFill>
                  <a:srgbClr val="091A3F"/>
                </a:solidFill>
                <a:latin typeface="Roboto" panose="02000000000000000000" pitchFamily="2" charset="0"/>
                <a:ea typeface="Roboto" panose="02000000000000000000" pitchFamily="2" charset="0"/>
              </a:rPr>
              <a:t>Verifique</a:t>
            </a:r>
            <a:r>
              <a:rPr lang="en-US" sz="2600" b="1" dirty="0">
                <a:solidFill>
                  <a:srgbClr val="091A3F"/>
                </a:solidFill>
                <a:latin typeface="Roboto" panose="02000000000000000000" pitchFamily="2" charset="0"/>
                <a:ea typeface="Roboto" panose="02000000000000000000" pitchFamily="2" charset="0"/>
              </a:rPr>
              <a:t> </a:t>
            </a:r>
            <a:r>
              <a:rPr lang="en-US" sz="2600" b="1" dirty="0" err="1">
                <a:solidFill>
                  <a:srgbClr val="091A3F"/>
                </a:solidFill>
                <a:latin typeface="Roboto" panose="02000000000000000000" pitchFamily="2" charset="0"/>
                <a:ea typeface="Roboto" panose="02000000000000000000" pitchFamily="2" charset="0"/>
              </a:rPr>
              <a:t>en</a:t>
            </a:r>
            <a:r>
              <a:rPr lang="en-US" sz="2600" b="1" dirty="0">
                <a:solidFill>
                  <a:srgbClr val="091A3F"/>
                </a:solidFill>
                <a:latin typeface="Roboto" panose="02000000000000000000" pitchFamily="2" charset="0"/>
                <a:ea typeface="Roboto" panose="02000000000000000000" pitchFamily="2" charset="0"/>
              </a:rPr>
              <a:t> </a:t>
            </a:r>
            <a:r>
              <a:rPr lang="en-US" sz="2600" b="1" dirty="0">
                <a:solidFill>
                  <a:schemeClr val="accent2">
                    <a:lumMod val="75000"/>
                  </a:schemeClr>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wagehour.nj.gov</a:t>
            </a:r>
            <a:r>
              <a:rPr lang="en-US" sz="2600" b="1" dirty="0">
                <a:solidFill>
                  <a:schemeClr val="accent2">
                    <a:lumMod val="75000"/>
                  </a:schemeClr>
                </a:solidFill>
                <a:latin typeface="Roboto" panose="02000000000000000000" pitchFamily="2" charset="0"/>
                <a:ea typeface="Roboto" panose="02000000000000000000" pitchFamily="2" charset="0"/>
              </a:rPr>
              <a:t> </a:t>
            </a:r>
            <a:r>
              <a:rPr lang="es-ES" sz="2600" dirty="0">
                <a:solidFill>
                  <a:srgbClr val="091A3F"/>
                </a:solidFill>
                <a:latin typeface="Roboto" panose="02000000000000000000" pitchFamily="2" charset="0"/>
                <a:ea typeface="Roboto" panose="02000000000000000000" pitchFamily="2" charset="0"/>
              </a:rPr>
              <a:t> utilizando su número de confirmación.</a:t>
            </a:r>
            <a:endParaRPr lang="en-US" sz="2600" dirty="0">
              <a:solidFill>
                <a:srgbClr val="091A3F"/>
              </a:solidFill>
              <a:latin typeface="Roboto" panose="02000000000000000000" pitchFamily="2" charset="0"/>
              <a:ea typeface="Roboto" panose="02000000000000000000" pitchFamily="2" charset="0"/>
            </a:endParaRPr>
          </a:p>
          <a:p>
            <a:pPr marL="346075" indent="-336550" fontAlgn="base">
              <a:lnSpc>
                <a:spcPct val="95000"/>
              </a:lnSpc>
              <a:spcAft>
                <a:spcPts val="600"/>
              </a:spcAft>
              <a:buFont typeface="+mj-lt"/>
              <a:buAutoNum type="arabicPeriod"/>
            </a:pPr>
            <a:r>
              <a:rPr lang="es-ES" sz="2600" b="1" dirty="0">
                <a:solidFill>
                  <a:srgbClr val="091A3F"/>
                </a:solidFill>
                <a:latin typeface="Roboto" panose="02000000000000000000" pitchFamily="2" charset="0"/>
                <a:ea typeface="Roboto" panose="02000000000000000000" pitchFamily="2" charset="0"/>
              </a:rPr>
              <a:t>Su empleador puede ser contactado.</a:t>
            </a:r>
          </a:p>
          <a:p>
            <a:pPr marL="346075" indent="-336550" fontAlgn="base">
              <a:lnSpc>
                <a:spcPct val="95000"/>
              </a:lnSpc>
              <a:spcAft>
                <a:spcPts val="600"/>
              </a:spcAft>
              <a:buFont typeface="+mj-lt"/>
              <a:buAutoNum type="arabicPeriod"/>
            </a:pPr>
            <a:r>
              <a:rPr lang="es-ES" sz="2600" b="1" dirty="0">
                <a:solidFill>
                  <a:srgbClr val="091A3F"/>
                </a:solidFill>
                <a:latin typeface="Roboto" panose="02000000000000000000" pitchFamily="2" charset="0"/>
                <a:ea typeface="Roboto" panose="02000000000000000000" pitchFamily="2" charset="0"/>
              </a:rPr>
              <a:t>Notificación de resultados.</a:t>
            </a:r>
          </a:p>
          <a:p>
            <a:pPr fontAlgn="base">
              <a:lnSpc>
                <a:spcPct val="95000"/>
              </a:lnSpc>
            </a:pPr>
            <a:r>
              <a:rPr lang="es-ES" sz="2600" dirty="0">
                <a:solidFill>
                  <a:srgbClr val="091A3F"/>
                </a:solidFill>
                <a:latin typeface="Roboto" panose="02000000000000000000" pitchFamily="2" charset="0"/>
                <a:ea typeface="Roboto" panose="02000000000000000000" pitchFamily="2" charset="0"/>
              </a:rPr>
              <a:t>Para consultar sobre una queja en papel o para otras preguntas, </a:t>
            </a:r>
            <a:r>
              <a:rPr lang="es-ES" sz="2600" b="1" dirty="0">
                <a:solidFill>
                  <a:srgbClr val="C55A11"/>
                </a:solidFill>
                <a:latin typeface="Roboto" panose="02000000000000000000" pitchFamily="2" charset="0"/>
                <a:ea typeface="Roboto" panose="02000000000000000000" pitchFamily="2" charset="0"/>
              </a:rPr>
              <a:t>llame al </a:t>
            </a:r>
            <a:r>
              <a:rPr lang="en-US" sz="2600" b="1" dirty="0">
                <a:solidFill>
                  <a:schemeClr val="accent2">
                    <a:lumMod val="75000"/>
                  </a:schemeClr>
                </a:solidFill>
                <a:latin typeface="Roboto" panose="02000000000000000000" pitchFamily="2" charset="0"/>
                <a:ea typeface="Roboto" panose="02000000000000000000" pitchFamily="2" charset="0"/>
              </a:rPr>
              <a:t>(609) 292-2305 </a:t>
            </a:r>
            <a:r>
              <a:rPr lang="es-ES" sz="2600" b="1" dirty="0">
                <a:solidFill>
                  <a:schemeClr val="accent2">
                    <a:lumMod val="75000"/>
                  </a:schemeClr>
                </a:solidFill>
                <a:latin typeface="Roboto" panose="02000000000000000000" pitchFamily="2" charset="0"/>
                <a:ea typeface="Roboto" panose="02000000000000000000" pitchFamily="2" charset="0"/>
              </a:rPr>
              <a:t>o envíe un correo electrónico a </a:t>
            </a:r>
            <a:r>
              <a:rPr lang="en-US" sz="2600" b="1" dirty="0">
                <a:solidFill>
                  <a:schemeClr val="accent2">
                    <a:lumMod val="75000"/>
                  </a:schemeClr>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wage.hour@dol.nj.gov</a:t>
            </a:r>
            <a:r>
              <a:rPr lang="en-US" sz="2600" b="1" dirty="0">
                <a:solidFill>
                  <a:schemeClr val="accent2">
                    <a:lumMod val="75000"/>
                  </a:schemeClr>
                </a:solidFill>
                <a:latin typeface="Roboto" panose="02000000000000000000" pitchFamily="2" charset="0"/>
                <a:ea typeface="Roboto" panose="02000000000000000000" pitchFamily="2" charset="0"/>
              </a:rPr>
              <a:t>.</a:t>
            </a:r>
            <a:r>
              <a:rPr lang="en-US" sz="2600" dirty="0">
                <a:solidFill>
                  <a:srgbClr val="091A3F"/>
                </a:solidFill>
                <a:latin typeface="Roboto" panose="02000000000000000000" pitchFamily="2" charset="0"/>
                <a:ea typeface="Roboto" panose="02000000000000000000" pitchFamily="2" charset="0"/>
              </a:rPr>
              <a:t> </a:t>
            </a:r>
            <a:r>
              <a:rPr lang="es-ES" sz="2600" dirty="0">
                <a:solidFill>
                  <a:srgbClr val="091A3F"/>
                </a:solidFill>
                <a:latin typeface="Roboto" panose="02000000000000000000" pitchFamily="2" charset="0"/>
                <a:ea typeface="Roboto" panose="02000000000000000000" pitchFamily="2" charset="0"/>
              </a:rPr>
              <a:t>Haremos todo lo posible para brindarle asistencia en su idioma.</a:t>
            </a:r>
          </a:p>
          <a:p>
            <a:pPr fontAlgn="base">
              <a:lnSpc>
                <a:spcPct val="95000"/>
              </a:lnSpc>
            </a:pPr>
            <a:endParaRPr lang="es-ES" sz="2600" dirty="0">
              <a:solidFill>
                <a:srgbClr val="091A3F"/>
              </a:solidFill>
              <a:latin typeface="Roboto" panose="02000000000000000000" pitchFamily="2" charset="0"/>
              <a:ea typeface="Roboto" panose="02000000000000000000" pitchFamily="2" charset="0"/>
            </a:endParaRPr>
          </a:p>
          <a:p>
            <a:pPr fontAlgn="base">
              <a:lnSpc>
                <a:spcPct val="95000"/>
              </a:lnSpc>
            </a:pPr>
            <a:endParaRPr lang="en-US" sz="2600" dirty="0">
              <a:solidFill>
                <a:srgbClr val="091A3F"/>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653789E2-036E-061D-E5F4-783FBDF56965}"/>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EA7F5E-E8A5-DCCD-2698-ED6B478C97FE}"/>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B29396B-1D5E-578B-D7E3-DC3829A895DB}"/>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Después de Presentar la Queja</a:t>
            </a:r>
          </a:p>
          <a:p>
            <a:pPr>
              <a:lnSpc>
                <a:spcPct val="120000"/>
              </a:lnSpc>
              <a:spcAft>
                <a:spcPts val="600"/>
              </a:spcAft>
            </a:pPr>
            <a:endParaRPr lang="es-E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34985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B671EC-7064-FD2C-7DF9-06457F01B117}"/>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95A356-C5FF-0FEF-8106-A0B74A35ACEA}"/>
              </a:ext>
            </a:extLst>
          </p:cNvPr>
          <p:cNvSpPr/>
          <p:nvPr/>
        </p:nvSpPr>
        <p:spPr>
          <a:xfrm>
            <a:off x="276447" y="311895"/>
            <a:ext cx="11639072" cy="1325520"/>
          </a:xfrm>
          <a:prstGeom prst="rect">
            <a:avLst/>
          </a:prstGeom>
          <a:solidFill>
            <a:srgbClr val="266985"/>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582A17-CABC-1F97-D482-3EB032757720}"/>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Confidencialidad</a:t>
            </a:r>
            <a:endParaRPr lang="en-US" sz="4200" b="1" dirty="0">
              <a:solidFill>
                <a:schemeClr val="bg1"/>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6CE6E025-C2B1-840E-9557-C3CFC8C5BDF3}"/>
              </a:ext>
            </a:extLst>
          </p:cNvPr>
          <p:cNvSpPr/>
          <p:nvPr/>
        </p:nvSpPr>
        <p:spPr>
          <a:xfrm>
            <a:off x="276448" y="2156917"/>
            <a:ext cx="5999056" cy="4389187"/>
          </a:xfrm>
          <a:prstGeom prst="rect">
            <a:avLst/>
          </a:prstGeom>
          <a:solidFill>
            <a:srgbClr val="F7F7F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539FBF8-83BC-BF8B-989F-EB3E4C29E090}"/>
              </a:ext>
            </a:extLst>
          </p:cNvPr>
          <p:cNvSpPr txBox="1"/>
          <p:nvPr/>
        </p:nvSpPr>
        <p:spPr>
          <a:xfrm>
            <a:off x="688206" y="2386945"/>
            <a:ext cx="5407794" cy="4419437"/>
          </a:xfrm>
          <a:prstGeom prst="rect">
            <a:avLst/>
          </a:prstGeom>
          <a:noFill/>
        </p:spPr>
        <p:txBody>
          <a:bodyPr wrap="square" lIns="0" tIns="0" rIns="0" bIns="0" rtlCol="0" anchor="t">
            <a:noAutofit/>
          </a:bodyPr>
          <a:lstStyle/>
          <a:p>
            <a:pPr>
              <a:lnSpc>
                <a:spcPct val="95000"/>
              </a:lnSpc>
            </a:pPr>
            <a:r>
              <a:rPr lang="es-ES" sz="2800" dirty="0">
                <a:solidFill>
                  <a:srgbClr val="091A3F"/>
                </a:solidFill>
                <a:latin typeface="Roboto" panose="02000000000000000000" pitchFamily="2" charset="0"/>
                <a:ea typeface="Roboto" panose="02000000000000000000" pitchFamily="2" charset="0"/>
              </a:rPr>
              <a:t>Si presenta una queja, el </a:t>
            </a:r>
            <a:r>
              <a:rPr lang="es-ES" sz="2800" b="1" dirty="0">
                <a:solidFill>
                  <a:srgbClr val="005E78"/>
                </a:solidFill>
                <a:latin typeface="Roboto" panose="02000000000000000000" pitchFamily="2" charset="0"/>
                <a:ea typeface="Roboto" panose="02000000000000000000" pitchFamily="2" charset="0"/>
              </a:rPr>
              <a:t>Departamento de Trabajo de NJ (NJDOL) no divulgará su identidad ni otra información personal identificable </a:t>
            </a:r>
            <a:r>
              <a:rPr lang="es-ES" sz="2800" dirty="0">
                <a:solidFill>
                  <a:srgbClr val="091A3F"/>
                </a:solidFill>
                <a:latin typeface="Roboto" panose="02000000000000000000" pitchFamily="2" charset="0"/>
                <a:ea typeface="Roboto" panose="02000000000000000000" pitchFamily="2" charset="0"/>
              </a:rPr>
              <a:t>(PII por sus siglas en Ingles) a su empleador u otros sin su permiso por escrito. Estas reglas se reforzaron en 2020 para proteger mejor a los trabajadores.</a:t>
            </a:r>
            <a:endParaRPr lang="en-US" sz="2800" dirty="0">
              <a:solidFill>
                <a:srgbClr val="091A3F"/>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68A05BE3-12B1-6CED-C9EC-E466ADDF7902}"/>
              </a:ext>
            </a:extLst>
          </p:cNvPr>
          <p:cNvPicPr>
            <a:picLocks noChangeAspect="1"/>
          </p:cNvPicPr>
          <p:nvPr/>
        </p:nvPicPr>
        <p:blipFill>
          <a:blip r:embed="rId2"/>
          <a:stretch>
            <a:fillRect/>
          </a:stretch>
        </p:blipFill>
        <p:spPr>
          <a:xfrm>
            <a:off x="6610029" y="2152177"/>
            <a:ext cx="5303913" cy="4386187"/>
          </a:xfrm>
          <a:prstGeom prst="rect">
            <a:avLst/>
          </a:prstGeom>
        </p:spPr>
      </p:pic>
    </p:spTree>
    <p:extLst>
      <p:ext uri="{BB962C8B-B14F-4D97-AF65-F5344CB8AC3E}">
        <p14:creationId xmlns:p14="http://schemas.microsoft.com/office/powerpoint/2010/main" val="2525253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6192687-D7DF-4F9B-C084-70A4789EC72A}"/>
              </a:ext>
            </a:extLst>
          </p:cNvPr>
          <p:cNvPicPr>
            <a:picLocks noChangeAspect="1"/>
          </p:cNvPicPr>
          <p:nvPr/>
        </p:nvPicPr>
        <p:blipFill>
          <a:blip r:embed="rId2"/>
          <a:stretch>
            <a:fillRect/>
          </a:stretch>
        </p:blipFill>
        <p:spPr>
          <a:xfrm>
            <a:off x="3048" y="1830057"/>
            <a:ext cx="12188952" cy="5027943"/>
          </a:xfrm>
          <a:prstGeom prst="rect">
            <a:avLst/>
          </a:prstGeom>
        </p:spPr>
      </p:pic>
      <p:sp>
        <p:nvSpPr>
          <p:cNvPr id="3" name="Rectangle 2">
            <a:extLst>
              <a:ext uri="{FF2B5EF4-FFF2-40B4-BE49-F238E27FC236}">
                <a16:creationId xmlns:a16="http://schemas.microsoft.com/office/drawing/2014/main" id="{F4781354-4F47-D198-9D33-88D2FA55E0FC}"/>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1">
            <a:extLst>
              <a:ext uri="{FF2B5EF4-FFF2-40B4-BE49-F238E27FC236}">
                <a16:creationId xmlns:a16="http://schemas.microsoft.com/office/drawing/2014/main" id="{156DC038-6061-3E1E-DC36-E885EAA15E22}"/>
              </a:ext>
            </a:extLst>
          </p:cNvPr>
          <p:cNvSpPr txBox="1"/>
          <p:nvPr/>
        </p:nvSpPr>
        <p:spPr>
          <a:xfrm>
            <a:off x="688206" y="2262359"/>
            <a:ext cx="10844353" cy="3809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oAutofit/>
          </a:bodyPr>
          <a:lstStyle/>
          <a:p>
            <a:pPr>
              <a:lnSpc>
                <a:spcPct val="95000"/>
              </a:lnSpc>
              <a:spcAft>
                <a:spcPts val="1200"/>
              </a:spcAft>
            </a:pPr>
            <a:r>
              <a:rPr lang="es-ES" dirty="0">
                <a:solidFill>
                  <a:srgbClr val="03114B"/>
                </a:solidFill>
                <a:latin typeface="Roboto"/>
                <a:ea typeface="Roboto"/>
                <a:cs typeface="Roboto"/>
              </a:rPr>
              <a:t>En casos raros, el Departamento de Trabajo de NJ (NJDOL) puede verse obligado a divulgar su identidad y/o otra información personal identificable (PII). Por ejemplo, un procedimiento salarial podría llegar a los tribunales y el juez podría requerirlo. O bien, otra agencia gubernamental podría obligar al NJDOL a divulgar PII. El NJDOL no puede proporcionar PII a una agencia gubernamental si presentó una queja contra ellos.</a:t>
            </a:r>
          </a:p>
          <a:p>
            <a:pPr>
              <a:lnSpc>
                <a:spcPct val="95000"/>
              </a:lnSpc>
              <a:spcAft>
                <a:spcPts val="1200"/>
              </a:spcAft>
            </a:pPr>
            <a:r>
              <a:rPr lang="es-ES" dirty="0">
                <a:solidFill>
                  <a:srgbClr val="03114B"/>
                </a:solidFill>
                <a:latin typeface="Roboto"/>
                <a:ea typeface="Roboto"/>
                <a:cs typeface="Roboto"/>
              </a:rPr>
              <a:t>Un agente de la ley también podría solicitar PII al NJDOL, pero debe proporcionar una solicitud firmada y una orden judicial, y certificar que mantendrán la información identificativa confidencial.</a:t>
            </a:r>
          </a:p>
          <a:p>
            <a:pPr>
              <a:lnSpc>
                <a:spcPct val="95000"/>
              </a:lnSpc>
              <a:spcAft>
                <a:spcPts val="1200"/>
              </a:spcAft>
            </a:pPr>
            <a:r>
              <a:rPr lang="es-ES" b="1" dirty="0">
                <a:solidFill>
                  <a:srgbClr val="005E78"/>
                </a:solidFill>
                <a:latin typeface="Roboto"/>
                <a:ea typeface="Roboto"/>
                <a:cs typeface="Roboto"/>
              </a:rPr>
              <a:t>Recaudación de salarios:</a:t>
            </a:r>
          </a:p>
          <a:p>
            <a:pPr>
              <a:lnSpc>
                <a:spcPct val="95000"/>
              </a:lnSpc>
              <a:spcAft>
                <a:spcPts val="1200"/>
              </a:spcAft>
            </a:pPr>
            <a:r>
              <a:rPr lang="es-ES" dirty="0">
                <a:solidFill>
                  <a:srgbClr val="03114B"/>
                </a:solidFill>
                <a:latin typeface="Roboto"/>
                <a:ea typeface="Roboto"/>
                <a:cs typeface="Roboto"/>
              </a:rPr>
              <a:t>A veces, dirigimos quejas a la Recaudación de Salarios. Estas son audiencias formales para resolver disputas entre empleadores y empleados sobre el pago de salarios hasta $50,000.00. Los procedimientos son grabados, y tanto empleadores como empleados prestan juramento y deben proporcionar evidencia para probar su reclamo. En este caso, su identidad será conocida por su empleador a través de la queja de citación, y estarán presentes en la audiencia. Usted decide si desea continuar con una audiencia de Recaudación de Salarios.</a:t>
            </a:r>
            <a:endParaRPr lang="en-US" sz="1600" dirty="0"/>
          </a:p>
        </p:txBody>
      </p:sp>
      <p:sp>
        <p:nvSpPr>
          <p:cNvPr id="6" name="Rectangle 5">
            <a:extLst>
              <a:ext uri="{FF2B5EF4-FFF2-40B4-BE49-F238E27FC236}">
                <a16:creationId xmlns:a16="http://schemas.microsoft.com/office/drawing/2014/main" id="{2A334FC4-FAF6-1909-6847-40ECFF33B3B4}"/>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8D3BCD-0613-9085-015D-0E2FB56A39F6}"/>
              </a:ext>
            </a:extLst>
          </p:cNvPr>
          <p:cNvSpPr/>
          <p:nvPr/>
        </p:nvSpPr>
        <p:spPr>
          <a:xfrm>
            <a:off x="276447" y="311895"/>
            <a:ext cx="11639072" cy="1325520"/>
          </a:xfrm>
          <a:prstGeom prst="rect">
            <a:avLst/>
          </a:prstGeom>
          <a:solidFill>
            <a:srgbClr val="8BC3C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5B6F8E-D1BC-FA12-8969-107A7A46DCFF}"/>
              </a:ext>
            </a:extLst>
          </p:cNvPr>
          <p:cNvSpPr txBox="1"/>
          <p:nvPr/>
        </p:nvSpPr>
        <p:spPr>
          <a:xfrm>
            <a:off x="688206" y="519504"/>
            <a:ext cx="10216861"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Confidencialidad</a:t>
            </a: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4307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670CC5-50C5-EB5E-DA95-08DCD305ADE2}"/>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E2CD52-A27E-9914-AF06-1ACF5CBC0969}"/>
              </a:ext>
            </a:extLst>
          </p:cNvPr>
          <p:cNvSpPr/>
          <p:nvPr/>
        </p:nvSpPr>
        <p:spPr>
          <a:xfrm>
            <a:off x="276447" y="311895"/>
            <a:ext cx="11639072" cy="1325520"/>
          </a:xfrm>
          <a:prstGeom prst="rect">
            <a:avLst/>
          </a:prstGeom>
          <a:solidFill>
            <a:srgbClr val="8BC3C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74B91D-67C9-020E-4443-B87BC70EC602}"/>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Presentar</a:t>
            </a:r>
            <a:r>
              <a:rPr lang="en-US" sz="4200" b="1" dirty="0">
                <a:solidFill>
                  <a:schemeClr val="bg1"/>
                </a:solidFill>
                <a:latin typeface="Roboto" panose="02000000000000000000" pitchFamily="2" charset="0"/>
                <a:ea typeface="Roboto" panose="02000000000000000000" pitchFamily="2" charset="0"/>
              </a:rPr>
              <a:t> </a:t>
            </a:r>
            <a:r>
              <a:rPr lang="en-US" sz="4200" b="1" dirty="0" err="1">
                <a:solidFill>
                  <a:schemeClr val="bg1"/>
                </a:solidFill>
                <a:latin typeface="Roboto" panose="02000000000000000000" pitchFamily="2" charset="0"/>
                <a:ea typeface="Roboto" panose="02000000000000000000" pitchFamily="2" charset="0"/>
              </a:rPr>
              <a:t>una</a:t>
            </a:r>
            <a:r>
              <a:rPr lang="en-US" sz="4200" b="1" dirty="0">
                <a:solidFill>
                  <a:schemeClr val="bg1"/>
                </a:solidFill>
                <a:latin typeface="Roboto" panose="02000000000000000000" pitchFamily="2" charset="0"/>
                <a:ea typeface="Roboto" panose="02000000000000000000" pitchFamily="2" charset="0"/>
              </a:rPr>
              <a:t> Queja de Forma </a:t>
            </a:r>
            <a:r>
              <a:rPr lang="en-US" sz="4200" b="1" dirty="0" err="1">
                <a:solidFill>
                  <a:schemeClr val="bg1"/>
                </a:solidFill>
                <a:latin typeface="Roboto" panose="02000000000000000000" pitchFamily="2" charset="0"/>
                <a:ea typeface="Roboto" panose="02000000000000000000" pitchFamily="2" charset="0"/>
              </a:rPr>
              <a:t>Anónima</a:t>
            </a:r>
            <a:endParaRPr lang="en-US" sz="4200" b="1" dirty="0">
              <a:solidFill>
                <a:schemeClr val="bg1"/>
              </a:solidFill>
              <a:latin typeface="Roboto" panose="02000000000000000000" pitchFamily="2" charset="0"/>
              <a:ea typeface="Roboto" panose="02000000000000000000" pitchFamily="2" charset="0"/>
            </a:endParaRPr>
          </a:p>
        </p:txBody>
      </p:sp>
      <p:pic>
        <p:nvPicPr>
          <p:cNvPr id="3" name="Picture 2" descr="A picture containing text&#10;&#10;Description automatically generated">
            <a:extLst>
              <a:ext uri="{FF2B5EF4-FFF2-40B4-BE49-F238E27FC236}">
                <a16:creationId xmlns:a16="http://schemas.microsoft.com/office/drawing/2014/main" id="{6C16F815-903B-FA66-B213-6BD0688CFE87}"/>
              </a:ext>
            </a:extLst>
          </p:cNvPr>
          <p:cNvPicPr>
            <a:picLocks noChangeAspect="1"/>
          </p:cNvPicPr>
          <p:nvPr/>
        </p:nvPicPr>
        <p:blipFill rotWithShape="1">
          <a:blip r:embed="rId2"/>
          <a:srcRect l="37687" t="16707" r="6118" b="30011"/>
          <a:stretch/>
        </p:blipFill>
        <p:spPr>
          <a:xfrm>
            <a:off x="271725" y="2156917"/>
            <a:ext cx="6966834" cy="4406132"/>
          </a:xfrm>
          <a:prstGeom prst="rect">
            <a:avLst/>
          </a:prstGeom>
        </p:spPr>
      </p:pic>
      <p:sp>
        <p:nvSpPr>
          <p:cNvPr id="4" name="TextBox 3">
            <a:extLst>
              <a:ext uri="{FF2B5EF4-FFF2-40B4-BE49-F238E27FC236}">
                <a16:creationId xmlns:a16="http://schemas.microsoft.com/office/drawing/2014/main" id="{645F9FA2-AD94-BDD4-CE5F-08CD157E854C}"/>
              </a:ext>
            </a:extLst>
          </p:cNvPr>
          <p:cNvSpPr txBox="1"/>
          <p:nvPr/>
        </p:nvSpPr>
        <p:spPr>
          <a:xfrm>
            <a:off x="688206" y="2381471"/>
            <a:ext cx="6416787" cy="3957024"/>
          </a:xfrm>
          <a:prstGeom prst="rect">
            <a:avLst/>
          </a:prstGeom>
          <a:noFill/>
        </p:spPr>
        <p:txBody>
          <a:bodyPr wrap="square" lIns="0" tIns="0" rIns="0" bIns="0" rtlCol="0" anchor="t">
            <a:noAutofit/>
          </a:bodyPr>
          <a:lstStyle/>
          <a:p>
            <a:pPr>
              <a:lnSpc>
                <a:spcPct val="95000"/>
              </a:lnSpc>
              <a:spcAft>
                <a:spcPts val="1800"/>
              </a:spcAft>
            </a:pPr>
            <a:r>
              <a:rPr lang="es-ES" sz="2800" dirty="0">
                <a:solidFill>
                  <a:srgbClr val="03114B"/>
                </a:solidFill>
                <a:latin typeface="Roboto" panose="02000000000000000000" pitchFamily="2" charset="0"/>
                <a:ea typeface="Roboto" panose="02000000000000000000" pitchFamily="2" charset="0"/>
              </a:rPr>
              <a:t>Para presentar una queja de forma anónima, hágalo por correo o fax. Escriba </a:t>
            </a:r>
            <a:r>
              <a:rPr lang="es-ES" sz="2800" b="1" dirty="0">
                <a:solidFill>
                  <a:srgbClr val="C55A11"/>
                </a:solidFill>
                <a:latin typeface="Roboto" panose="02000000000000000000" pitchFamily="2" charset="0"/>
                <a:ea typeface="Roboto" panose="02000000000000000000" pitchFamily="2" charset="0"/>
              </a:rPr>
              <a:t>"ANÓNIMO" </a:t>
            </a:r>
            <a:r>
              <a:rPr lang="es-ES" sz="2800" dirty="0">
                <a:solidFill>
                  <a:srgbClr val="03114B"/>
                </a:solidFill>
                <a:latin typeface="Roboto" panose="02000000000000000000" pitchFamily="2" charset="0"/>
                <a:ea typeface="Roboto" panose="02000000000000000000" pitchFamily="2" charset="0"/>
              </a:rPr>
              <a:t>en la sección de nombre del formulario de queja y deje en blanco la dirección.</a:t>
            </a:r>
          </a:p>
          <a:p>
            <a:pPr>
              <a:lnSpc>
                <a:spcPct val="95000"/>
              </a:lnSpc>
              <a:spcAft>
                <a:spcPts val="1800"/>
              </a:spcAft>
            </a:pPr>
            <a:r>
              <a:rPr lang="es-ES" sz="2800" dirty="0">
                <a:solidFill>
                  <a:srgbClr val="03114B"/>
                </a:solidFill>
                <a:latin typeface="Roboto" panose="02000000000000000000" pitchFamily="2" charset="0"/>
                <a:ea typeface="Roboto" panose="02000000000000000000" pitchFamily="2" charset="0"/>
              </a:rPr>
              <a:t>No recibirá información sobre su queja ni podrá verificar su estado.</a:t>
            </a:r>
          </a:p>
          <a:p>
            <a:pPr>
              <a:lnSpc>
                <a:spcPct val="95000"/>
              </a:lnSpc>
              <a:spcAft>
                <a:spcPts val="1800"/>
              </a:spcAft>
            </a:pPr>
            <a:endParaRPr lang="es-ES" sz="2800" dirty="0">
              <a:solidFill>
                <a:srgbClr val="03114B"/>
              </a:solidFill>
              <a:latin typeface="Roboto" panose="02000000000000000000" pitchFamily="2" charset="0"/>
              <a:ea typeface="Roboto" panose="02000000000000000000" pitchFamily="2" charset="0"/>
            </a:endParaRPr>
          </a:p>
        </p:txBody>
      </p:sp>
      <p:pic>
        <p:nvPicPr>
          <p:cNvPr id="2" name="Picture 1">
            <a:extLst>
              <a:ext uri="{FF2B5EF4-FFF2-40B4-BE49-F238E27FC236}">
                <a16:creationId xmlns:a16="http://schemas.microsoft.com/office/drawing/2014/main" id="{1E938C82-0CE0-64F0-12DF-3E6764C7FA01}"/>
              </a:ext>
            </a:extLst>
          </p:cNvPr>
          <p:cNvPicPr>
            <a:picLocks noChangeAspect="1"/>
          </p:cNvPicPr>
          <p:nvPr/>
        </p:nvPicPr>
        <p:blipFill>
          <a:blip r:embed="rId3"/>
          <a:stretch>
            <a:fillRect/>
          </a:stretch>
        </p:blipFill>
        <p:spPr>
          <a:xfrm>
            <a:off x="7354510" y="2152952"/>
            <a:ext cx="4679648" cy="4414762"/>
          </a:xfrm>
          <a:prstGeom prst="rect">
            <a:avLst/>
          </a:prstGeom>
        </p:spPr>
      </p:pic>
    </p:spTree>
    <p:extLst>
      <p:ext uri="{BB962C8B-B14F-4D97-AF65-F5344CB8AC3E}">
        <p14:creationId xmlns:p14="http://schemas.microsoft.com/office/powerpoint/2010/main" val="748764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C2F4A6-A548-824C-A2D8-263AD26A3B20}"/>
              </a:ext>
            </a:extLst>
          </p:cNvPr>
          <p:cNvPicPr>
            <a:picLocks noChangeAspect="1"/>
          </p:cNvPicPr>
          <p:nvPr/>
        </p:nvPicPr>
        <p:blipFill>
          <a:blip r:embed="rId2"/>
          <a:stretch>
            <a:fillRect/>
          </a:stretch>
        </p:blipFill>
        <p:spPr>
          <a:xfrm>
            <a:off x="16933" y="1845723"/>
            <a:ext cx="12188952" cy="5027943"/>
          </a:xfrm>
          <a:prstGeom prst="rect">
            <a:avLst/>
          </a:prstGeom>
        </p:spPr>
      </p:pic>
      <p:sp>
        <p:nvSpPr>
          <p:cNvPr id="3" name="Rectangle 2">
            <a:extLst>
              <a:ext uri="{FF2B5EF4-FFF2-40B4-BE49-F238E27FC236}">
                <a16:creationId xmlns:a16="http://schemas.microsoft.com/office/drawing/2014/main" id="{1963080C-149B-6DD7-5393-CF2C8F1C1BE3}"/>
              </a:ext>
            </a:extLst>
          </p:cNvPr>
          <p:cNvSpPr/>
          <p:nvPr/>
        </p:nvSpPr>
        <p:spPr>
          <a:xfrm>
            <a:off x="273399" y="2173862"/>
            <a:ext cx="11639072"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EADA3D-E033-BAC9-28FF-BB8D8AE0D9EF}"/>
              </a:ext>
            </a:extLst>
          </p:cNvPr>
          <p:cNvSpPr txBox="1"/>
          <p:nvPr/>
        </p:nvSpPr>
        <p:spPr>
          <a:xfrm>
            <a:off x="688205" y="2209490"/>
            <a:ext cx="11132783" cy="3455720"/>
          </a:xfrm>
          <a:prstGeom prst="rect">
            <a:avLst/>
          </a:prstGeom>
          <a:noFill/>
        </p:spPr>
        <p:txBody>
          <a:bodyPr wrap="square" lIns="0" tIns="0" rIns="0" bIns="0" rtlCol="0" anchor="t">
            <a:noAutofit/>
          </a:bodyPr>
          <a:lstStyle/>
          <a:p>
            <a:pPr marL="0" lvl="1">
              <a:lnSpc>
                <a:spcPct val="95000"/>
              </a:lnSpc>
              <a:spcAft>
                <a:spcPts val="600"/>
              </a:spcAft>
            </a:pPr>
            <a:r>
              <a:rPr lang="es-ES" sz="2300" b="1" dirty="0">
                <a:solidFill>
                  <a:srgbClr val="266985"/>
                </a:solidFill>
                <a:latin typeface="Roboto"/>
                <a:ea typeface="Roboto"/>
                <a:cs typeface="Roboto"/>
              </a:rPr>
              <a:t>Su empleador no puede castigarlo por:</a:t>
            </a:r>
            <a:endParaRPr lang="en-US" sz="2300" b="1" dirty="0">
              <a:solidFill>
                <a:srgbClr val="266985"/>
              </a:solidFill>
              <a:latin typeface="Roboto"/>
              <a:ea typeface="Roboto"/>
              <a:cs typeface="Roboto"/>
            </a:endParaRPr>
          </a:p>
          <a:p>
            <a:pPr marL="228600" lvl="2" indent="-228600">
              <a:lnSpc>
                <a:spcPct val="95000"/>
              </a:lnSpc>
              <a:spcAft>
                <a:spcPts val="600"/>
              </a:spcAft>
              <a:buClr>
                <a:srgbClr val="398E9F"/>
              </a:buClr>
              <a:buSzPct val="120000"/>
              <a:buFont typeface="Arial,Sans-Serif"/>
              <a:buChar char="•"/>
            </a:pPr>
            <a:r>
              <a:rPr lang="es-ES" sz="2300" dirty="0">
                <a:solidFill>
                  <a:srgbClr val="03114B"/>
                </a:solidFill>
                <a:latin typeface="Roboto"/>
                <a:ea typeface="Roboto"/>
                <a:cs typeface="Roboto"/>
              </a:rPr>
              <a:t>Presentar una queja o participar en una investigación</a:t>
            </a:r>
          </a:p>
          <a:p>
            <a:pPr marL="228600" lvl="2" indent="-228600">
              <a:lnSpc>
                <a:spcPct val="95000"/>
              </a:lnSpc>
              <a:spcAft>
                <a:spcPts val="600"/>
              </a:spcAft>
              <a:buClr>
                <a:srgbClr val="398E9F"/>
              </a:buClr>
              <a:buSzPct val="120000"/>
              <a:buFont typeface="Arial,Sans-Serif"/>
              <a:buChar char="•"/>
            </a:pPr>
            <a:r>
              <a:rPr lang="es-ES" sz="2300" dirty="0">
                <a:solidFill>
                  <a:srgbClr val="03114B"/>
                </a:solidFill>
                <a:latin typeface="Roboto"/>
                <a:ea typeface="Roboto"/>
                <a:cs typeface="Roboto"/>
              </a:rPr>
              <a:t>Quejarse sobre una violación de la ley</a:t>
            </a:r>
          </a:p>
          <a:p>
            <a:pPr marL="228600" lvl="2" indent="-228600">
              <a:lnSpc>
                <a:spcPct val="95000"/>
              </a:lnSpc>
              <a:spcAft>
                <a:spcPts val="600"/>
              </a:spcAft>
              <a:buClr>
                <a:srgbClr val="398E9F"/>
              </a:buClr>
              <a:buSzPct val="120000"/>
              <a:buFont typeface="Arial,Sans-Serif"/>
              <a:buChar char="•"/>
            </a:pPr>
            <a:r>
              <a:rPr lang="es-ES" sz="2300" dirty="0">
                <a:solidFill>
                  <a:srgbClr val="03114B"/>
                </a:solidFill>
                <a:latin typeface="Roboto"/>
                <a:ea typeface="Roboto"/>
                <a:cs typeface="Roboto"/>
              </a:rPr>
              <a:t>Testificar o prepararse para testificar en una investigación</a:t>
            </a:r>
          </a:p>
          <a:p>
            <a:pPr marL="0" lvl="2">
              <a:lnSpc>
                <a:spcPct val="95000"/>
              </a:lnSpc>
              <a:spcAft>
                <a:spcPts val="600"/>
              </a:spcAft>
              <a:buClr>
                <a:srgbClr val="398E9F"/>
              </a:buClr>
              <a:buSzPct val="120000"/>
            </a:pPr>
            <a:r>
              <a:rPr lang="es-ES" sz="2300" dirty="0">
                <a:solidFill>
                  <a:srgbClr val="03114B"/>
                </a:solidFill>
                <a:latin typeface="Roboto"/>
                <a:ea typeface="Roboto"/>
                <a:cs typeface="Roboto"/>
              </a:rPr>
              <a:t>El castigo incluye despido, acciones disciplinarias, reducción de salario o horas, u otras acciones adversas.</a:t>
            </a:r>
          </a:p>
          <a:p>
            <a:pPr marL="0" lvl="2">
              <a:lnSpc>
                <a:spcPct val="95000"/>
              </a:lnSpc>
              <a:spcAft>
                <a:spcPts val="600"/>
              </a:spcAft>
              <a:buClr>
                <a:srgbClr val="398E9F"/>
              </a:buClr>
              <a:buSzPct val="120000"/>
            </a:pPr>
            <a:r>
              <a:rPr lang="es-ES" sz="2300" dirty="0">
                <a:solidFill>
                  <a:srgbClr val="03114B"/>
                </a:solidFill>
                <a:latin typeface="Roboto"/>
                <a:ea typeface="Roboto"/>
                <a:cs typeface="Roboto"/>
              </a:rPr>
              <a:t>Los empleadores que infringen esta ley pueden enfrentar sanciones.</a:t>
            </a:r>
          </a:p>
          <a:p>
            <a:pPr marL="0" lvl="2">
              <a:lnSpc>
                <a:spcPct val="95000"/>
              </a:lnSpc>
              <a:spcAft>
                <a:spcPts val="600"/>
              </a:spcAft>
              <a:buClr>
                <a:srgbClr val="398E9F"/>
              </a:buClr>
              <a:buSzPct val="120000"/>
            </a:pPr>
            <a:r>
              <a:rPr lang="es-ES" sz="2300" dirty="0">
                <a:solidFill>
                  <a:srgbClr val="03114B"/>
                </a:solidFill>
                <a:latin typeface="Roboto"/>
                <a:ea typeface="Roboto"/>
                <a:cs typeface="Roboto"/>
              </a:rPr>
              <a:t>Si ocurre represalias, presente una queja de inmediato. También tiene derecho a emprender acciones legales privadas.</a:t>
            </a:r>
            <a:endParaRPr lang="en-US" sz="2300" dirty="0">
              <a:solidFill>
                <a:srgbClr val="03114B"/>
              </a:solidFill>
              <a:latin typeface="Roboto"/>
              <a:ea typeface="Roboto"/>
              <a:cs typeface="Roboto"/>
            </a:endParaRPr>
          </a:p>
        </p:txBody>
      </p:sp>
      <p:sp>
        <p:nvSpPr>
          <p:cNvPr id="6" name="Rectangle 5">
            <a:extLst>
              <a:ext uri="{FF2B5EF4-FFF2-40B4-BE49-F238E27FC236}">
                <a16:creationId xmlns:a16="http://schemas.microsoft.com/office/drawing/2014/main" id="{381F54A2-B313-9A9A-7EF7-ADFC5B6FAC2D}"/>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29026-8A9A-6524-490B-AD33D0533CEB}"/>
              </a:ext>
            </a:extLst>
          </p:cNvPr>
          <p:cNvSpPr/>
          <p:nvPr/>
        </p:nvSpPr>
        <p:spPr>
          <a:xfrm>
            <a:off x="276447" y="311895"/>
            <a:ext cx="11639072" cy="1325520"/>
          </a:xfrm>
          <a:prstGeom prst="rect">
            <a:avLst/>
          </a:prstGeom>
          <a:solidFill>
            <a:srgbClr val="8BC3C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ADB786-B116-78D2-A527-AA452DAA894B}"/>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n-US" sz="4200" b="1" dirty="0" err="1">
                <a:solidFill>
                  <a:schemeClr val="bg1"/>
                </a:solidFill>
                <a:latin typeface="Roboto" panose="02000000000000000000" pitchFamily="2" charset="0"/>
                <a:ea typeface="Roboto" panose="02000000000000000000" pitchFamily="2" charset="0"/>
              </a:rPr>
              <a:t>Represalias</a:t>
            </a:r>
            <a:endParaRPr lang="en-US" sz="4200" b="1" dirty="0">
              <a:solidFill>
                <a:schemeClr val="bg1"/>
              </a:solidFill>
              <a:latin typeface="Roboto" panose="02000000000000000000" pitchFamily="2" charset="0"/>
              <a:ea typeface="Roboto" panose="02000000000000000000" pitchFamily="2" charset="0"/>
            </a:endParaRPr>
          </a:p>
          <a:p>
            <a:pPr>
              <a:lnSpc>
                <a:spcPct val="120000"/>
              </a:lnSpc>
              <a:spcAft>
                <a:spcPts val="600"/>
              </a:spcAft>
            </a:pPr>
            <a:endParaRPr lang="en-US" sz="42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3781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rectangular object&#10;&#10;Description automatically generated">
            <a:extLst>
              <a:ext uri="{FF2B5EF4-FFF2-40B4-BE49-F238E27FC236}">
                <a16:creationId xmlns:a16="http://schemas.microsoft.com/office/drawing/2014/main" id="{CA4166F6-3229-2ACF-8A6F-DDB75597494E}"/>
              </a:ext>
            </a:extLst>
          </p:cNvPr>
          <p:cNvPicPr>
            <a:picLocks noChangeAspect="1"/>
          </p:cNvPicPr>
          <p:nvPr/>
        </p:nvPicPr>
        <p:blipFill>
          <a:blip r:embed="rId2"/>
          <a:stretch>
            <a:fillRect/>
          </a:stretch>
        </p:blipFill>
        <p:spPr>
          <a:xfrm>
            <a:off x="0" y="-1"/>
            <a:ext cx="0" cy="0"/>
          </a:xfrm>
          <a:prstGeom prst="rect">
            <a:avLst/>
          </a:prstGeom>
        </p:spPr>
      </p:pic>
      <p:sp>
        <p:nvSpPr>
          <p:cNvPr id="5" name="Rectangle 4">
            <a:extLst>
              <a:ext uri="{FF2B5EF4-FFF2-40B4-BE49-F238E27FC236}">
                <a16:creationId xmlns:a16="http://schemas.microsoft.com/office/drawing/2014/main" id="{BE297F8F-72E5-856E-8DCF-97DD0E8A9DFD}"/>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13198E-1026-3DFE-51A8-58871BE17BFB}"/>
              </a:ext>
            </a:extLst>
          </p:cNvPr>
          <p:cNvSpPr/>
          <p:nvPr/>
        </p:nvSpPr>
        <p:spPr>
          <a:xfrm>
            <a:off x="276447" y="311895"/>
            <a:ext cx="11639072" cy="1325520"/>
          </a:xfrm>
          <a:prstGeom prst="rect">
            <a:avLst/>
          </a:prstGeom>
          <a:solidFill>
            <a:srgbClr val="30628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D60B064-1CA3-F75D-C294-56F113918941}"/>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Usted Tiene Derecho A Recibir Pago</a:t>
            </a:r>
            <a:endParaRPr lang="en-US" sz="4200" b="1" dirty="0">
              <a:solidFill>
                <a:schemeClr val="bg1"/>
              </a:solidFill>
              <a:latin typeface="Roboto" panose="02000000000000000000" pitchFamily="2" charset="0"/>
              <a:ea typeface="Roboto" panose="02000000000000000000" pitchFamily="2" charset="0"/>
            </a:endParaRPr>
          </a:p>
        </p:txBody>
      </p:sp>
      <p:sp>
        <p:nvSpPr>
          <p:cNvPr id="2" name="Rectangle 1">
            <a:extLst>
              <a:ext uri="{FF2B5EF4-FFF2-40B4-BE49-F238E27FC236}">
                <a16:creationId xmlns:a16="http://schemas.microsoft.com/office/drawing/2014/main" id="{D42755E7-0F09-9106-70DA-715B5953AA09}"/>
              </a:ext>
            </a:extLst>
          </p:cNvPr>
          <p:cNvSpPr/>
          <p:nvPr/>
        </p:nvSpPr>
        <p:spPr>
          <a:xfrm>
            <a:off x="276447" y="2156918"/>
            <a:ext cx="11639072" cy="317730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BB15E0-1A02-CFBF-C65F-ABAD377FCDA2}"/>
              </a:ext>
            </a:extLst>
          </p:cNvPr>
          <p:cNvSpPr txBox="1"/>
          <p:nvPr/>
        </p:nvSpPr>
        <p:spPr>
          <a:xfrm>
            <a:off x="688206" y="3351921"/>
            <a:ext cx="9682428" cy="2059384"/>
          </a:xfrm>
          <a:prstGeom prst="rect">
            <a:avLst/>
          </a:prstGeom>
          <a:noFill/>
        </p:spPr>
        <p:txBody>
          <a:bodyPr wrap="square" lIns="0" tIns="0" rIns="0" bIns="0" numCol="2" rtlCol="0" anchor="t">
            <a:noAutofit/>
          </a:bodyPr>
          <a:lstStyle/>
          <a:p>
            <a:pPr marL="274320" indent="-274320">
              <a:spcAft>
                <a:spcPts val="900"/>
              </a:spcAft>
              <a:buClr>
                <a:srgbClr val="398E9F"/>
              </a:buClr>
              <a:buSzPct val="120000"/>
              <a:buFont typeface="Arial"/>
              <a:buChar char="•"/>
            </a:pPr>
            <a:r>
              <a:rPr lang="es-ES" sz="2400" dirty="0">
                <a:solidFill>
                  <a:srgbClr val="091A3F"/>
                </a:solidFill>
                <a:latin typeface="Roboto" panose="02000000000000000000" pitchFamily="2" charset="0"/>
                <a:ea typeface="Roboto" panose="02000000000000000000" pitchFamily="2" charset="0"/>
              </a:rPr>
              <a:t>Licencia pagada por enfermedad</a:t>
            </a:r>
          </a:p>
          <a:p>
            <a:pPr marL="274320" indent="-274320">
              <a:spcAft>
                <a:spcPts val="900"/>
              </a:spcAft>
              <a:buClr>
                <a:srgbClr val="398E9F"/>
              </a:buClr>
              <a:buSzPct val="120000"/>
              <a:buFont typeface="Arial"/>
              <a:buChar char="•"/>
            </a:pPr>
            <a:r>
              <a:rPr lang="es-ES" sz="2400" dirty="0">
                <a:solidFill>
                  <a:srgbClr val="091A3F"/>
                </a:solidFill>
                <a:latin typeface="Roboto" panose="02000000000000000000" pitchFamily="2" charset="0"/>
                <a:ea typeface="Roboto" panose="02000000000000000000" pitchFamily="2" charset="0"/>
              </a:rPr>
              <a:t>Salario mínimo</a:t>
            </a:r>
          </a:p>
          <a:p>
            <a:pPr marL="274320" indent="-274320">
              <a:spcAft>
                <a:spcPts val="900"/>
              </a:spcAft>
              <a:buClr>
                <a:srgbClr val="398E9F"/>
              </a:buClr>
              <a:buSzPct val="120000"/>
              <a:buFont typeface="Arial"/>
              <a:buChar char="•"/>
            </a:pPr>
            <a:r>
              <a:rPr lang="es-ES" sz="2400" dirty="0">
                <a:solidFill>
                  <a:srgbClr val="091A3F"/>
                </a:solidFill>
                <a:latin typeface="Roboto" panose="02000000000000000000" pitchFamily="2" charset="0"/>
                <a:ea typeface="Roboto" panose="02000000000000000000" pitchFamily="2" charset="0"/>
              </a:rPr>
              <a:t>Horas extras</a:t>
            </a:r>
          </a:p>
          <a:p>
            <a:pPr marL="274320" indent="-274320">
              <a:spcAft>
                <a:spcPts val="900"/>
              </a:spcAft>
              <a:buClr>
                <a:srgbClr val="398E9F"/>
              </a:buClr>
              <a:buSzPct val="120000"/>
              <a:buFont typeface="Arial"/>
              <a:buChar char="•"/>
            </a:pPr>
            <a:r>
              <a:rPr lang="es-ES" sz="2400" dirty="0">
                <a:solidFill>
                  <a:srgbClr val="091A3F"/>
                </a:solidFill>
                <a:latin typeface="Roboto" panose="02000000000000000000" pitchFamily="2" charset="0"/>
                <a:ea typeface="Roboto" panose="02000000000000000000" pitchFamily="2" charset="0"/>
              </a:rPr>
              <a:t>Clasificación errónea</a:t>
            </a:r>
          </a:p>
          <a:p>
            <a:pPr marL="274320" indent="-274320">
              <a:spcAft>
                <a:spcPts val="900"/>
              </a:spcAft>
              <a:buClr>
                <a:srgbClr val="398E9F"/>
              </a:buClr>
              <a:buSzPct val="120000"/>
              <a:buFont typeface="Arial"/>
              <a:buChar char="•"/>
            </a:pPr>
            <a:r>
              <a:rPr lang="es-ES" sz="2400" dirty="0">
                <a:solidFill>
                  <a:srgbClr val="091A3F"/>
                </a:solidFill>
                <a:latin typeface="Roboto" panose="02000000000000000000" pitchFamily="2" charset="0"/>
                <a:ea typeface="Roboto" panose="02000000000000000000" pitchFamily="2" charset="0"/>
              </a:rPr>
              <a:t>Pago de salarios</a:t>
            </a:r>
          </a:p>
          <a:p>
            <a:pPr marL="274320" indent="-274320">
              <a:spcAft>
                <a:spcPts val="900"/>
              </a:spcAft>
              <a:buClr>
                <a:srgbClr val="398E9F"/>
              </a:buClr>
              <a:buSzPct val="120000"/>
              <a:buFont typeface="Arial"/>
              <a:buChar char="•"/>
            </a:pPr>
            <a:r>
              <a:rPr lang="es-ES" sz="2400" dirty="0">
                <a:solidFill>
                  <a:srgbClr val="091A3F"/>
                </a:solidFill>
                <a:latin typeface="Roboto" panose="02000000000000000000" pitchFamily="2" charset="0"/>
                <a:ea typeface="Roboto" panose="02000000000000000000" pitchFamily="2" charset="0"/>
              </a:rPr>
              <a:t>Y más</a:t>
            </a:r>
          </a:p>
          <a:p>
            <a:pPr marL="274320" indent="-274320">
              <a:spcAft>
                <a:spcPts val="900"/>
              </a:spcAft>
              <a:buClr>
                <a:srgbClr val="398E9F"/>
              </a:buClr>
              <a:buSzPct val="120000"/>
              <a:buFont typeface="Arial"/>
              <a:buChar char="•"/>
            </a:pPr>
            <a:endParaRPr lang="es-ES" sz="2400" dirty="0">
              <a:solidFill>
                <a:srgbClr val="091A3F"/>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323C1D2E-F31D-DAF4-4588-A4D5D9C42782}"/>
              </a:ext>
            </a:extLst>
          </p:cNvPr>
          <p:cNvSpPr txBox="1"/>
          <p:nvPr/>
        </p:nvSpPr>
        <p:spPr>
          <a:xfrm>
            <a:off x="688206" y="2285191"/>
            <a:ext cx="10960998" cy="1143809"/>
          </a:xfrm>
          <a:prstGeom prst="rect">
            <a:avLst/>
          </a:prstGeom>
          <a:noFill/>
        </p:spPr>
        <p:txBody>
          <a:bodyPr wrap="square" lIns="0" tIns="0" rIns="0" bIns="0" numCol="1" rtlCol="0" anchor="t">
            <a:noAutofit/>
          </a:bodyPr>
          <a:lstStyle/>
          <a:p>
            <a:pPr>
              <a:lnSpc>
                <a:spcPct val="95000"/>
              </a:lnSpc>
              <a:spcAft>
                <a:spcPts val="600"/>
              </a:spcAft>
            </a:pPr>
            <a:r>
              <a:rPr lang="es-ES" sz="2800" dirty="0">
                <a:solidFill>
                  <a:srgbClr val="091A3F"/>
                </a:solidFill>
                <a:latin typeface="Roboto" panose="02000000000000000000" pitchFamily="2" charset="0"/>
                <a:ea typeface="Roboto" panose="02000000000000000000" pitchFamily="2" charset="0"/>
              </a:rPr>
              <a:t>La </a:t>
            </a:r>
            <a:r>
              <a:rPr lang="es-ES" sz="2800" b="1" dirty="0">
                <a:solidFill>
                  <a:schemeClr val="accent2">
                    <a:lumMod val="75000"/>
                  </a:schemeClr>
                </a:solidFill>
                <a:latin typeface="Roboto" panose="02000000000000000000" pitchFamily="2" charset="0"/>
                <a:ea typeface="Roboto" panose="02000000000000000000" pitchFamily="2" charset="0"/>
              </a:rPr>
              <a:t>División de Cumplimiento de Salarios y Horarios </a:t>
            </a:r>
            <a:r>
              <a:rPr lang="es-ES" sz="2800" dirty="0">
                <a:solidFill>
                  <a:srgbClr val="091A3F"/>
                </a:solidFill>
                <a:latin typeface="Roboto" panose="02000000000000000000" pitchFamily="2" charset="0"/>
                <a:ea typeface="Roboto" panose="02000000000000000000" pitchFamily="2" charset="0"/>
              </a:rPr>
              <a:t>de Nueva Jersey hace cumplir las leyes laborales del estado, tales como:</a:t>
            </a:r>
            <a:endParaRPr lang="en-US" sz="2800" dirty="0">
              <a:solidFill>
                <a:srgbClr val="091A3F"/>
              </a:solidFill>
              <a:latin typeface="Roboto" panose="02000000000000000000" pitchFamily="2" charset="0"/>
              <a:ea typeface="Roboto" panose="02000000000000000000" pitchFamily="2" charset="0"/>
              <a:cs typeface="Roboto"/>
            </a:endParaRPr>
          </a:p>
        </p:txBody>
      </p:sp>
      <p:sp>
        <p:nvSpPr>
          <p:cNvPr id="10" name="Snip Single Corner Rectangle 2">
            <a:extLst>
              <a:ext uri="{FF2B5EF4-FFF2-40B4-BE49-F238E27FC236}">
                <a16:creationId xmlns:a16="http://schemas.microsoft.com/office/drawing/2014/main" id="{60E31C0F-EBB7-9214-EB4F-56EFE2AA735C}"/>
              </a:ext>
            </a:extLst>
          </p:cNvPr>
          <p:cNvSpPr/>
          <p:nvPr/>
        </p:nvSpPr>
        <p:spPr>
          <a:xfrm flipV="1">
            <a:off x="276446" y="5558780"/>
            <a:ext cx="11639073" cy="987326"/>
          </a:xfrm>
          <a:custGeom>
            <a:avLst/>
            <a:gdLst>
              <a:gd name="connsiteX0" fmla="*/ 0 w 11639073"/>
              <a:gd name="connsiteY0" fmla="*/ 0 h 987326"/>
              <a:gd name="connsiteX1" fmla="*/ 11474515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28799 w 11639073"/>
              <a:gd name="connsiteY2" fmla="*/ 257026 h 987326"/>
              <a:gd name="connsiteX3" fmla="*/ 11639073 w 11639073"/>
              <a:gd name="connsiteY3" fmla="*/ 987326 h 987326"/>
              <a:gd name="connsiteX4" fmla="*/ 0 w 11639073"/>
              <a:gd name="connsiteY4" fmla="*/ 987326 h 987326"/>
              <a:gd name="connsiteX5" fmla="*/ 0 w 11639073"/>
              <a:gd name="connsiteY5" fmla="*/ 0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9073" h="987326">
                <a:moveTo>
                  <a:pt x="0" y="0"/>
                </a:moveTo>
                <a:lnTo>
                  <a:pt x="11073823" y="0"/>
                </a:lnTo>
                <a:lnTo>
                  <a:pt x="11628799" y="257026"/>
                </a:lnTo>
                <a:lnTo>
                  <a:pt x="11639073" y="987326"/>
                </a:lnTo>
                <a:lnTo>
                  <a:pt x="0" y="987326"/>
                </a:lnTo>
                <a:lnTo>
                  <a:pt x="0" y="0"/>
                </a:lnTo>
                <a:close/>
              </a:path>
            </a:pathLst>
          </a:cu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323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BC14B-2D93-9D85-F81F-C98BC553258F}"/>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F24F9A36-8984-B73B-9E6E-6A52DDD644D7}"/>
              </a:ext>
            </a:extLst>
          </p:cNvPr>
          <p:cNvSpPr/>
          <p:nvPr/>
        </p:nvSpPr>
        <p:spPr>
          <a:xfrm>
            <a:off x="-21336" y="1"/>
            <a:ext cx="6147867" cy="2761556"/>
          </a:xfrm>
          <a:prstGeom prst="rect">
            <a:avLst/>
          </a:prstGeom>
          <a:solidFill>
            <a:srgbClr val="8CCED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indent="0" algn="l" defTabSz="1219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Calibri"/>
            </a:endParaRPr>
          </a:p>
        </p:txBody>
      </p:sp>
      <p:sp>
        <p:nvSpPr>
          <p:cNvPr id="6" name="TextBox 5">
            <a:extLst>
              <a:ext uri="{FF2B5EF4-FFF2-40B4-BE49-F238E27FC236}">
                <a16:creationId xmlns:a16="http://schemas.microsoft.com/office/drawing/2014/main" id="{55627C4B-2375-4995-F4EA-0D45DDD006C7}"/>
              </a:ext>
            </a:extLst>
          </p:cNvPr>
          <p:cNvSpPr txBox="1"/>
          <p:nvPr/>
        </p:nvSpPr>
        <p:spPr>
          <a:xfrm>
            <a:off x="2213686" y="394244"/>
            <a:ext cx="4386409" cy="236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a:lnSpc>
                <a:spcPts val="3520"/>
              </a:lnSpc>
            </a:pPr>
            <a:r>
              <a:rPr lang="es-ES" sz="3467" b="1" kern="150" dirty="0">
                <a:solidFill>
                  <a:srgbClr val="073E55"/>
                </a:solidFill>
                <a:effectLst/>
                <a:latin typeface="Rubik" pitchFamily="2" charset="-79"/>
                <a:ea typeface="Roboto" panose="02000000000000000000" pitchFamily="2" charset="0"/>
                <a:cs typeface="Rubik" pitchFamily="2" charset="-79"/>
              </a:rPr>
              <a:t>PROTECCIONES ADICIONALES PARA TRABAJADORES INMIGRANTES:</a:t>
            </a:r>
            <a:endParaRPr kumimoji="0" lang="en-US" sz="3467" b="1" u="none" strike="noStrike" cap="none" spc="0" normalizeH="0" baseline="0" dirty="0">
              <a:ln>
                <a:noFill/>
              </a:ln>
              <a:solidFill>
                <a:srgbClr val="073E55"/>
              </a:solidFill>
              <a:effectLst/>
              <a:uFillTx/>
              <a:latin typeface="Rubik" pitchFamily="2" charset="-79"/>
              <a:cs typeface="Rubik" pitchFamily="2" charset="-79"/>
              <a:sym typeface="Calibri"/>
            </a:endParaRPr>
          </a:p>
        </p:txBody>
      </p:sp>
      <p:sp>
        <p:nvSpPr>
          <p:cNvPr id="7" name="TextBox 6">
            <a:extLst>
              <a:ext uri="{FF2B5EF4-FFF2-40B4-BE49-F238E27FC236}">
                <a16:creationId xmlns:a16="http://schemas.microsoft.com/office/drawing/2014/main" id="{D816A932-6DC6-F9C9-9A10-E3E6001AF261}"/>
              </a:ext>
            </a:extLst>
          </p:cNvPr>
          <p:cNvSpPr txBox="1"/>
          <p:nvPr/>
        </p:nvSpPr>
        <p:spPr>
          <a:xfrm>
            <a:off x="6600095" y="122630"/>
            <a:ext cx="4930424" cy="6224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a:lnSpc>
                <a:spcPct val="106000"/>
              </a:lnSpc>
              <a:spcBef>
                <a:spcPts val="1400"/>
              </a:spcBef>
              <a:spcAft>
                <a:spcPts val="1400"/>
              </a:spcAft>
              <a:buSzPts val="1000"/>
            </a:pPr>
            <a:r>
              <a:rPr lang="es-ES" sz="3000" kern="150" dirty="0">
                <a:solidFill>
                  <a:srgbClr val="073E55"/>
                </a:solidFill>
                <a:effectLst/>
                <a:latin typeface="Roboto"/>
                <a:ea typeface="Roboto"/>
                <a:cs typeface="Roboto"/>
              </a:rPr>
              <a:t>Los empleadores no pueden divulgar, ni amenazar con divulgar, el estatus migratorio de un trabajador para ocultar que infringieron ciertas leyes. Si lo hacen, enfrentan sanciones mayores.</a:t>
            </a:r>
          </a:p>
          <a:p>
            <a:pPr>
              <a:lnSpc>
                <a:spcPct val="106000"/>
              </a:lnSpc>
              <a:spcBef>
                <a:spcPts val="1400"/>
              </a:spcBef>
              <a:spcAft>
                <a:spcPts val="1400"/>
              </a:spcAft>
              <a:buSzPts val="1000"/>
            </a:pPr>
            <a:r>
              <a:rPr lang="es-ES" sz="3000" b="1" kern="150" dirty="0">
                <a:solidFill>
                  <a:srgbClr val="073E55"/>
                </a:solidFill>
                <a:latin typeface="Roboto"/>
                <a:ea typeface="Roboto"/>
                <a:cs typeface="Times New Roman"/>
              </a:rPr>
              <a:t>Para obtener más información, visite </a:t>
            </a:r>
            <a:r>
              <a:rPr lang="en-US" sz="3000" b="1" kern="150" dirty="0">
                <a:solidFill>
                  <a:srgbClr val="4CACDE"/>
                </a:solidFill>
                <a:latin typeface="Roboto"/>
                <a:ea typeface="Roboto"/>
                <a:cs typeface="Times New Roman"/>
                <a:hlinkClick r:id="rId3">
                  <a:extLst>
                    <a:ext uri="{A12FA001-AC4F-418D-AE19-62706E023703}">
                      <ahyp:hlinkClr xmlns:ahyp="http://schemas.microsoft.com/office/drawing/2018/hyperlinkcolor" val="tx"/>
                    </a:ext>
                  </a:extLst>
                </a:hlinkClick>
              </a:rPr>
              <a:t>nj.gov/labor/immigrants.</a:t>
            </a:r>
            <a:endParaRPr lang="en-US" sz="3000" b="1" kern="150" dirty="0">
              <a:solidFill>
                <a:srgbClr val="4CACDE"/>
              </a:solidFill>
              <a:effectLst/>
              <a:latin typeface="Roboto"/>
              <a:ea typeface="Roboto"/>
              <a:cs typeface="Times New Roman"/>
            </a:endParaRPr>
          </a:p>
        </p:txBody>
      </p:sp>
      <p:pic>
        <p:nvPicPr>
          <p:cNvPr id="19" name="Picture 18" descr="Icon&#10;&#10;AI-generated content may be incorrect.">
            <a:extLst>
              <a:ext uri="{FF2B5EF4-FFF2-40B4-BE49-F238E27FC236}">
                <a16:creationId xmlns:a16="http://schemas.microsoft.com/office/drawing/2014/main" id="{53ACC431-D680-9726-9F9E-7A7F2F5320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228" y="715708"/>
            <a:ext cx="1591733" cy="1744133"/>
          </a:xfrm>
          <a:prstGeom prst="rect">
            <a:avLst/>
          </a:prstGeom>
        </p:spPr>
      </p:pic>
      <p:pic>
        <p:nvPicPr>
          <p:cNvPr id="3" name="Picture 2">
            <a:extLst>
              <a:ext uri="{FF2B5EF4-FFF2-40B4-BE49-F238E27FC236}">
                <a16:creationId xmlns:a16="http://schemas.microsoft.com/office/drawing/2014/main" id="{69CB7C3A-2936-BB1F-A85E-CC7511DC3F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30519" y="6282447"/>
            <a:ext cx="383341" cy="383341"/>
          </a:xfrm>
          <a:prstGeom prst="rect">
            <a:avLst/>
          </a:prstGeom>
        </p:spPr>
      </p:pic>
      <p:pic>
        <p:nvPicPr>
          <p:cNvPr id="2" name="Picture 1">
            <a:extLst>
              <a:ext uri="{FF2B5EF4-FFF2-40B4-BE49-F238E27FC236}">
                <a16:creationId xmlns:a16="http://schemas.microsoft.com/office/drawing/2014/main" id="{D829B6B3-A12F-2187-D27A-E6CA41839ADD}"/>
              </a:ext>
            </a:extLst>
          </p:cNvPr>
          <p:cNvPicPr>
            <a:picLocks noChangeAspect="1"/>
          </p:cNvPicPr>
          <p:nvPr/>
        </p:nvPicPr>
        <p:blipFill>
          <a:blip r:embed="rId6"/>
          <a:srcRect l="-110" t="-200" r="77" b="40966"/>
          <a:stretch/>
        </p:blipFill>
        <p:spPr>
          <a:xfrm>
            <a:off x="-12301" y="2779043"/>
            <a:ext cx="6169573" cy="4131321"/>
          </a:xfrm>
          <a:prstGeom prst="rect">
            <a:avLst/>
          </a:prstGeom>
        </p:spPr>
      </p:pic>
    </p:spTree>
    <p:extLst>
      <p:ext uri="{BB962C8B-B14F-4D97-AF65-F5344CB8AC3E}">
        <p14:creationId xmlns:p14="http://schemas.microsoft.com/office/powerpoint/2010/main" val="2251870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A09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C781A4-3D4A-25F3-42BA-1CE7CD098944}"/>
              </a:ext>
            </a:extLst>
          </p:cNvPr>
          <p:cNvSpPr/>
          <p:nvPr/>
        </p:nvSpPr>
        <p:spPr>
          <a:xfrm>
            <a:off x="0" y="71251"/>
            <a:ext cx="12192000" cy="685800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F12339-3BF9-0F98-69CA-8BED469FAD6F}"/>
              </a:ext>
            </a:extLst>
          </p:cNvPr>
          <p:cNvSpPr/>
          <p:nvPr/>
        </p:nvSpPr>
        <p:spPr>
          <a:xfrm>
            <a:off x="276447" y="298039"/>
            <a:ext cx="11639072" cy="6274883"/>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C8D4A3-C2D1-8209-5B73-B3E84B519B7A}"/>
              </a:ext>
            </a:extLst>
          </p:cNvPr>
          <p:cNvSpPr/>
          <p:nvPr/>
        </p:nvSpPr>
        <p:spPr>
          <a:xfrm>
            <a:off x="596097" y="1357926"/>
            <a:ext cx="10995950" cy="43722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33CF04-F044-C10A-04A5-0B008BC47AC1}"/>
              </a:ext>
            </a:extLst>
          </p:cNvPr>
          <p:cNvSpPr txBox="1"/>
          <p:nvPr/>
        </p:nvSpPr>
        <p:spPr>
          <a:xfrm>
            <a:off x="1027418" y="2762937"/>
            <a:ext cx="4783273" cy="233373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gn="ctr">
              <a:lnSpc>
                <a:spcPct val="120000"/>
              </a:lnSpc>
              <a:spcAft>
                <a:spcPts val="600"/>
              </a:spcAft>
            </a:pPr>
            <a:r>
              <a:rPr lang="en-US" sz="5500" b="1" dirty="0">
                <a:solidFill>
                  <a:schemeClr val="accent2">
                    <a:lumMod val="75000"/>
                  </a:schemeClr>
                </a:solidFill>
                <a:latin typeface="Roboto" panose="02000000000000000000" pitchFamily="2" charset="0"/>
                <a:ea typeface="Roboto" panose="02000000000000000000" pitchFamily="2" charset="0"/>
              </a:rPr>
              <a:t>¿</a:t>
            </a:r>
            <a:r>
              <a:rPr lang="en-US" sz="5500" b="1" dirty="0" err="1">
                <a:solidFill>
                  <a:schemeClr val="accent2">
                    <a:lumMod val="75000"/>
                  </a:schemeClr>
                </a:solidFill>
                <a:latin typeface="Roboto" panose="02000000000000000000" pitchFamily="2" charset="0"/>
                <a:ea typeface="Roboto" panose="02000000000000000000" pitchFamily="2" charset="0"/>
              </a:rPr>
              <a:t>Preguntas</a:t>
            </a:r>
            <a:r>
              <a:rPr lang="en-US" sz="5500" b="1">
                <a:solidFill>
                  <a:schemeClr val="accent2">
                    <a:lumMod val="75000"/>
                  </a:schemeClr>
                </a:solidFill>
                <a:latin typeface="Roboto" panose="02000000000000000000" pitchFamily="2" charset="0"/>
                <a:ea typeface="Roboto" panose="02000000000000000000" pitchFamily="2" charset="0"/>
              </a:rPr>
              <a:t>?</a:t>
            </a:r>
          </a:p>
          <a:p>
            <a:pPr algn="ctr">
              <a:lnSpc>
                <a:spcPct val="120000"/>
              </a:lnSpc>
              <a:spcAft>
                <a:spcPts val="600"/>
              </a:spcAft>
            </a:pPr>
            <a:endParaRPr lang="en-US" sz="5500" b="1" dirty="0">
              <a:solidFill>
                <a:schemeClr val="accent2">
                  <a:lumMod val="75000"/>
                </a:schemeClr>
              </a:solidFill>
              <a:latin typeface="Roboto" panose="02000000000000000000" pitchFamily="2" charset="0"/>
              <a:ea typeface="Roboto" panose="02000000000000000000" pitchFamily="2" charset="0"/>
            </a:endParaRPr>
          </a:p>
        </p:txBody>
      </p:sp>
      <p:pic>
        <p:nvPicPr>
          <p:cNvPr id="2" name="Picture 1">
            <a:extLst>
              <a:ext uri="{FF2B5EF4-FFF2-40B4-BE49-F238E27FC236}">
                <a16:creationId xmlns:a16="http://schemas.microsoft.com/office/drawing/2014/main" id="{2C491766-C56B-08A0-AA27-2DA518570B6E}"/>
              </a:ext>
            </a:extLst>
          </p:cNvPr>
          <p:cNvPicPr>
            <a:picLocks noChangeAspect="1"/>
          </p:cNvPicPr>
          <p:nvPr/>
        </p:nvPicPr>
        <p:blipFill>
          <a:blip r:embed="rId2"/>
          <a:srcRect l="572" r="11903" b="627"/>
          <a:stretch/>
        </p:blipFill>
        <p:spPr>
          <a:xfrm>
            <a:off x="6098257" y="1333456"/>
            <a:ext cx="5688362" cy="4416412"/>
          </a:xfrm>
          <a:prstGeom prst="rect">
            <a:avLst/>
          </a:prstGeom>
        </p:spPr>
      </p:pic>
    </p:spTree>
    <p:extLst>
      <p:ext uri="{BB962C8B-B14F-4D97-AF65-F5344CB8AC3E}">
        <p14:creationId xmlns:p14="http://schemas.microsoft.com/office/powerpoint/2010/main" val="85849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30C4955-FC56-2150-342D-2900C17EBCA2}"/>
              </a:ext>
            </a:extLst>
          </p:cNvPr>
          <p:cNvPicPr>
            <a:picLocks noChangeAspect="1"/>
          </p:cNvPicPr>
          <p:nvPr/>
        </p:nvPicPr>
        <p:blipFill>
          <a:blip r:embed="rId2"/>
          <a:srcRect l="7445" t="45450" r="12653" b="9551"/>
          <a:stretch/>
        </p:blipFill>
        <p:spPr>
          <a:xfrm>
            <a:off x="276445" y="2173863"/>
            <a:ext cx="11639074" cy="4372242"/>
          </a:xfrm>
          <a:prstGeom prst="rect">
            <a:avLst/>
          </a:prstGeom>
        </p:spPr>
      </p:pic>
      <p:sp>
        <p:nvSpPr>
          <p:cNvPr id="8" name="Rectangle 7">
            <a:extLst>
              <a:ext uri="{FF2B5EF4-FFF2-40B4-BE49-F238E27FC236}">
                <a16:creationId xmlns:a16="http://schemas.microsoft.com/office/drawing/2014/main" id="{2D310B9B-E0A4-44A7-E22C-966CFF644192}"/>
              </a:ext>
            </a:extLst>
          </p:cNvPr>
          <p:cNvSpPr/>
          <p:nvPr/>
        </p:nvSpPr>
        <p:spPr>
          <a:xfrm>
            <a:off x="0" y="2045616"/>
            <a:ext cx="12192000" cy="3537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rectangular object&#10;&#10;Description automatically generated">
            <a:extLst>
              <a:ext uri="{FF2B5EF4-FFF2-40B4-BE49-F238E27FC236}">
                <a16:creationId xmlns:a16="http://schemas.microsoft.com/office/drawing/2014/main" id="{B2B11163-8D14-50DD-9EFA-6C1A6B88F3F5}"/>
              </a:ext>
            </a:extLst>
          </p:cNvPr>
          <p:cNvPicPr>
            <a:picLocks noChangeAspect="1"/>
          </p:cNvPicPr>
          <p:nvPr/>
        </p:nvPicPr>
        <p:blipFill>
          <a:blip r:embed="rId3"/>
          <a:stretch>
            <a:fillRect/>
          </a:stretch>
        </p:blipFill>
        <p:spPr>
          <a:xfrm>
            <a:off x="0" y="-1"/>
            <a:ext cx="0" cy="0"/>
          </a:xfrm>
          <a:prstGeom prst="rect">
            <a:avLst/>
          </a:prstGeom>
        </p:spPr>
      </p:pic>
      <p:sp>
        <p:nvSpPr>
          <p:cNvPr id="5" name="Rectangle 4">
            <a:extLst>
              <a:ext uri="{FF2B5EF4-FFF2-40B4-BE49-F238E27FC236}">
                <a16:creationId xmlns:a16="http://schemas.microsoft.com/office/drawing/2014/main" id="{FB989A1E-E105-652E-D1B1-C431ED45705C}"/>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A1AE38-854E-7271-DECD-DF67B28D477A}"/>
              </a:ext>
            </a:extLst>
          </p:cNvPr>
          <p:cNvSpPr/>
          <p:nvPr/>
        </p:nvSpPr>
        <p:spPr>
          <a:xfrm>
            <a:off x="276447" y="311895"/>
            <a:ext cx="11639072" cy="1325520"/>
          </a:xfrm>
          <a:prstGeom prst="rect">
            <a:avLst/>
          </a:prstGeom>
          <a:solidFill>
            <a:srgbClr val="30628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C785C1-4B7D-76C1-539D-B257B4EC2362}"/>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200" b="1" dirty="0">
                <a:solidFill>
                  <a:schemeClr val="bg1"/>
                </a:solidFill>
                <a:latin typeface="Roboto" panose="02000000000000000000" pitchFamily="2" charset="0"/>
                <a:ea typeface="Roboto" panose="02000000000000000000" pitchFamily="2" charset="0"/>
              </a:rPr>
              <a:t>El NJDOL Protege A Todos Los Trabajadores</a:t>
            </a:r>
            <a:endParaRPr lang="en-US" sz="4200" b="1" dirty="0">
              <a:solidFill>
                <a:schemeClr val="bg1"/>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8C6E7617-74FC-AF93-E5E2-022B4C92B853}"/>
              </a:ext>
            </a:extLst>
          </p:cNvPr>
          <p:cNvSpPr txBox="1"/>
          <p:nvPr/>
        </p:nvSpPr>
        <p:spPr>
          <a:xfrm>
            <a:off x="688206" y="2204024"/>
            <a:ext cx="10818850" cy="4419653"/>
          </a:xfrm>
          <a:prstGeom prst="rect">
            <a:avLst/>
          </a:prstGeom>
          <a:noFill/>
        </p:spPr>
        <p:txBody>
          <a:bodyPr wrap="square" lIns="0" tIns="0" rIns="0" bIns="0" rtlCol="0" anchor="t">
            <a:noAutofit/>
          </a:bodyPr>
          <a:lstStyle/>
          <a:p>
            <a:pPr marL="228600" lvl="3" indent="-228600">
              <a:lnSpc>
                <a:spcPct val="95000"/>
              </a:lnSpc>
              <a:spcAft>
                <a:spcPts val="1200"/>
              </a:spcAft>
              <a:buClr>
                <a:srgbClr val="398E9F"/>
              </a:buClr>
              <a:buSzPct val="120000"/>
              <a:buFont typeface="Arial"/>
              <a:buChar char="•"/>
            </a:pPr>
            <a:r>
              <a:rPr lang="es-ES" sz="2200" dirty="0">
                <a:solidFill>
                  <a:srgbClr val="091A3F"/>
                </a:solidFill>
                <a:latin typeface="Roboto" panose="02000000000000000000" pitchFamily="2" charset="0"/>
                <a:ea typeface="Roboto" panose="02000000000000000000" pitchFamily="2" charset="0"/>
              </a:rPr>
              <a:t>Estas leyes protegen a TODOS los trabajadores, independientemente de su estatus legal.</a:t>
            </a:r>
          </a:p>
          <a:p>
            <a:pPr marL="228600" lvl="3" indent="-228600">
              <a:lnSpc>
                <a:spcPct val="95000"/>
              </a:lnSpc>
              <a:spcAft>
                <a:spcPts val="1200"/>
              </a:spcAft>
              <a:buClr>
                <a:srgbClr val="398E9F"/>
              </a:buClr>
              <a:buSzPct val="120000"/>
              <a:buFont typeface="Arial"/>
              <a:buChar char="•"/>
            </a:pPr>
            <a:r>
              <a:rPr lang="es-ES" sz="2200" dirty="0">
                <a:solidFill>
                  <a:srgbClr val="091A3F"/>
                </a:solidFill>
                <a:latin typeface="Roboto" panose="02000000000000000000" pitchFamily="2" charset="0"/>
                <a:ea typeface="Roboto" panose="02000000000000000000" pitchFamily="2" charset="0"/>
              </a:rPr>
              <a:t>Los empleados del NJDOL no preguntan sobre estatus migratorio o de ciudadanía y atienden a todos los trabajadores sin importar su estatus.</a:t>
            </a:r>
          </a:p>
          <a:p>
            <a:pPr marL="228600" lvl="3" indent="-228600">
              <a:lnSpc>
                <a:spcPct val="95000"/>
              </a:lnSpc>
              <a:spcAft>
                <a:spcPts val="1200"/>
              </a:spcAft>
              <a:buClr>
                <a:srgbClr val="398E9F"/>
              </a:buClr>
              <a:buSzPct val="120000"/>
              <a:buFont typeface="Arial"/>
              <a:buChar char="•"/>
            </a:pPr>
            <a:r>
              <a:rPr lang="es-ES" sz="2200" dirty="0">
                <a:solidFill>
                  <a:srgbClr val="091A3F"/>
                </a:solidFill>
                <a:latin typeface="Roboto" panose="02000000000000000000" pitchFamily="2" charset="0"/>
                <a:ea typeface="Roboto" panose="02000000000000000000" pitchFamily="2" charset="0"/>
              </a:rPr>
              <a:t>El NJDOL no compartirá ninguna información de una investigación con ninguna agencia federal de inmigración, a menos que se lo requiera legalmente.</a:t>
            </a:r>
          </a:p>
          <a:p>
            <a:pPr marL="228600" lvl="3" indent="-228600">
              <a:lnSpc>
                <a:spcPct val="95000"/>
              </a:lnSpc>
              <a:spcAft>
                <a:spcPts val="1200"/>
              </a:spcAft>
              <a:buClr>
                <a:srgbClr val="398E9F"/>
              </a:buClr>
              <a:buSzPct val="120000"/>
              <a:buFont typeface="Arial"/>
              <a:buChar char="•"/>
            </a:pPr>
            <a:r>
              <a:rPr lang="es-ES" sz="2200" dirty="0">
                <a:solidFill>
                  <a:srgbClr val="091A3F"/>
                </a:solidFill>
                <a:latin typeface="Roboto" panose="02000000000000000000" pitchFamily="2" charset="0"/>
                <a:ea typeface="Roboto" panose="02000000000000000000" pitchFamily="2" charset="0"/>
              </a:rPr>
              <a:t>Un empleador no puede retener el pago porque un empleado no tenga un número de Seguro Social válido o porque no haya completado un formulario W-4 o I-9.</a:t>
            </a:r>
            <a:endParaRPr lang="en-US" sz="2200" dirty="0">
              <a:solidFill>
                <a:srgbClr val="091A3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2536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2E7530-3BA3-BFFF-0E3C-FA45024C33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81" y="1373713"/>
            <a:ext cx="11915519" cy="4790020"/>
          </a:xfrm>
          <a:prstGeom prst="rect">
            <a:avLst/>
          </a:prstGeom>
        </p:spPr>
      </p:pic>
      <p:sp>
        <p:nvSpPr>
          <p:cNvPr id="2" name="Rectangle 1">
            <a:extLst>
              <a:ext uri="{FF2B5EF4-FFF2-40B4-BE49-F238E27FC236}">
                <a16:creationId xmlns:a16="http://schemas.microsoft.com/office/drawing/2014/main" id="{FADD60A1-3153-79B9-3DDA-A35AFCF9738C}"/>
              </a:ext>
            </a:extLst>
          </p:cNvPr>
          <p:cNvSpPr/>
          <p:nvPr/>
        </p:nvSpPr>
        <p:spPr>
          <a:xfrm>
            <a:off x="5674060" y="1408235"/>
            <a:ext cx="6411405" cy="4720976"/>
          </a:xfrm>
          <a:prstGeom prst="rect">
            <a:avLst/>
          </a:prstGeom>
          <a:solidFill>
            <a:srgbClr val="00B3BA"/>
          </a:solidFill>
          <a:ln>
            <a:solidFill>
              <a:srgbClr val="00B3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9CD0467-FA6A-92A3-6856-65BA533D987B}"/>
              </a:ext>
            </a:extLst>
          </p:cNvPr>
          <p:cNvSpPr txBox="1"/>
          <p:nvPr/>
        </p:nvSpPr>
        <p:spPr>
          <a:xfrm>
            <a:off x="6234240" y="2674003"/>
            <a:ext cx="5712594" cy="150999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90000"/>
              </a:lnSpc>
            </a:pPr>
            <a:r>
              <a:rPr lang="es-ES" sz="4000" b="1" kern="150" dirty="0">
                <a:solidFill>
                  <a:srgbClr val="091A3F"/>
                </a:solidFill>
                <a:ea typeface="Roboto" panose="02000000000000000000" pitchFamily="2" charset="0"/>
                <a:cs typeface="Rubik" pitchFamily="2" charset="-79"/>
                <a:sym typeface="Calibri"/>
              </a:rPr>
              <a:t>Comprendiendo la Ley de Licencia Pagada por Enfermedad de Nueva Jersey</a:t>
            </a:r>
            <a:endParaRPr lang="en-US" sz="4000" b="1" kern="150" dirty="0">
              <a:solidFill>
                <a:srgbClr val="091A3F"/>
              </a:solidFill>
              <a:ea typeface="Roboto" panose="02000000000000000000" pitchFamily="2" charset="0"/>
              <a:cs typeface="Rubik" pitchFamily="2" charset="-79"/>
              <a:sym typeface="Calibri"/>
            </a:endParaRPr>
          </a:p>
        </p:txBody>
      </p:sp>
    </p:spTree>
    <p:extLst>
      <p:ext uri="{BB962C8B-B14F-4D97-AF65-F5344CB8AC3E}">
        <p14:creationId xmlns:p14="http://schemas.microsoft.com/office/powerpoint/2010/main" val="155765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FB9EB04-47F1-8063-E861-A2CE6C4A36AD}"/>
              </a:ext>
            </a:extLst>
          </p:cNvPr>
          <p:cNvPicPr>
            <a:picLocks noChangeAspect="1"/>
          </p:cNvPicPr>
          <p:nvPr/>
        </p:nvPicPr>
        <p:blipFill>
          <a:blip r:embed="rId2"/>
          <a:srcRect t="31319" r="6118" b="30010"/>
          <a:stretch/>
        </p:blipFill>
        <p:spPr>
          <a:xfrm>
            <a:off x="276447" y="2152598"/>
            <a:ext cx="11639072" cy="3197852"/>
          </a:xfrm>
          <a:prstGeom prst="rect">
            <a:avLst/>
          </a:prstGeom>
        </p:spPr>
      </p:pic>
      <p:sp>
        <p:nvSpPr>
          <p:cNvPr id="2" name="TextBox 1">
            <a:extLst>
              <a:ext uri="{FF2B5EF4-FFF2-40B4-BE49-F238E27FC236}">
                <a16:creationId xmlns:a16="http://schemas.microsoft.com/office/drawing/2014/main" id="{61A21469-5099-323B-18AB-78E6A88BF89F}"/>
              </a:ext>
            </a:extLst>
          </p:cNvPr>
          <p:cNvSpPr txBox="1"/>
          <p:nvPr/>
        </p:nvSpPr>
        <p:spPr>
          <a:xfrm>
            <a:off x="688206" y="2277308"/>
            <a:ext cx="11129546" cy="3177307"/>
          </a:xfrm>
          <a:prstGeom prst="rect">
            <a:avLst/>
          </a:prstGeom>
          <a:noFill/>
        </p:spPr>
        <p:txBody>
          <a:bodyPr wrap="square" lIns="0" tIns="0" rIns="0" bIns="0" rtlCol="0" anchor="t">
            <a:noAutofit/>
          </a:bodyPr>
          <a:lstStyle/>
          <a:p>
            <a:pPr marL="228600" lvl="2" indent="-228600">
              <a:lnSpc>
                <a:spcPct val="95000"/>
              </a:lnSpc>
              <a:spcAft>
                <a:spcPts val="9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Los empleadores deben proporcionar a los empleados hasta 40 horas de licencia pagada por enfermedad al año para cuidarse a sí mismos y a sus seres queridos.</a:t>
            </a:r>
          </a:p>
          <a:p>
            <a:pPr marL="228600" lvl="2" indent="-228600">
              <a:lnSpc>
                <a:spcPct val="95000"/>
              </a:lnSpc>
              <a:spcAft>
                <a:spcPts val="9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sym typeface="Calibri"/>
              </a:rPr>
              <a:t>Los empleadores pueden otorgar las 40 horas por adelantado o los empleados acumulan 1 hora por cada 30 horas trabajadas.</a:t>
            </a:r>
          </a:p>
          <a:p>
            <a:pPr marL="228600" lvl="2" indent="-228600">
              <a:lnSpc>
                <a:spcPct val="95000"/>
              </a:lnSpc>
              <a:spcAft>
                <a:spcPts val="9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Se aplica a casi </a:t>
            </a:r>
            <a:r>
              <a:rPr lang="es-ES" sz="2400" b="1" dirty="0">
                <a:solidFill>
                  <a:schemeClr val="accent2">
                    <a:lumMod val="75000"/>
                  </a:schemeClr>
                </a:solidFill>
                <a:latin typeface="Roboto" panose="02000000000000000000" pitchFamily="2" charset="0"/>
                <a:ea typeface="Roboto" panose="02000000000000000000" pitchFamily="2" charset="0"/>
              </a:rPr>
              <a:t>TODOS</a:t>
            </a:r>
            <a:r>
              <a:rPr lang="es-ES" sz="2400" dirty="0">
                <a:solidFill>
                  <a:srgbClr val="091A3F"/>
                </a:solidFill>
                <a:latin typeface="Roboto" panose="02000000000000000000" pitchFamily="2" charset="0"/>
                <a:ea typeface="Roboto" panose="02000000000000000000" pitchFamily="2" charset="0"/>
              </a:rPr>
              <a:t> los empleados, ya sean de tiempo completo, parcial o temporales.</a:t>
            </a:r>
          </a:p>
          <a:p>
            <a:pPr marL="228600" lvl="2" indent="-228600">
              <a:lnSpc>
                <a:spcPct val="95000"/>
              </a:lnSpc>
              <a:spcAft>
                <a:spcPts val="900"/>
              </a:spcAft>
              <a:buClr>
                <a:srgbClr val="398E9F"/>
              </a:buClr>
              <a:buSzPct val="120000"/>
              <a:buFont typeface="Arial,Sans-Serif"/>
              <a:buChar char="•"/>
            </a:pPr>
            <a:r>
              <a:rPr lang="es-ES" sz="2400" dirty="0">
                <a:solidFill>
                  <a:srgbClr val="091A3F"/>
                </a:solidFill>
                <a:latin typeface="Roboto" panose="02000000000000000000" pitchFamily="2" charset="0"/>
                <a:ea typeface="Roboto" panose="02000000000000000000" pitchFamily="2" charset="0"/>
              </a:rPr>
              <a:t>Sin importar cómo se le pague: en efectivo, por tarifa por pieza o salario</a:t>
            </a:r>
            <a:endParaRPr lang="en-US" sz="2400" dirty="0">
              <a:solidFill>
                <a:srgbClr val="091A3F"/>
              </a:solidFill>
              <a:latin typeface="Roboto" panose="02000000000000000000" pitchFamily="2" charset="0"/>
              <a:ea typeface="Roboto" panose="02000000000000000000" pitchFamily="2" charset="0"/>
            </a:endParaRPr>
          </a:p>
        </p:txBody>
      </p:sp>
      <p:sp>
        <p:nvSpPr>
          <p:cNvPr id="5" name="Rectangle 4">
            <a:extLst>
              <a:ext uri="{FF2B5EF4-FFF2-40B4-BE49-F238E27FC236}">
                <a16:creationId xmlns:a16="http://schemas.microsoft.com/office/drawing/2014/main" id="{DFF02391-96A9-CF85-222D-A0EEFB88EBD6}"/>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A69691-DF89-7A89-90FD-940A0E5C702F}"/>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468B9D8-EA3E-6EA2-D156-4E6568272B65}"/>
              </a:ext>
            </a:extLst>
          </p:cNvPr>
          <p:cNvSpPr txBox="1"/>
          <p:nvPr/>
        </p:nvSpPr>
        <p:spPr>
          <a:xfrm>
            <a:off x="688206" y="519504"/>
            <a:ext cx="11503794"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000" b="1" dirty="0">
                <a:solidFill>
                  <a:schemeClr val="bg1"/>
                </a:solidFill>
                <a:latin typeface="Roboto"/>
                <a:ea typeface="Roboto"/>
                <a:cs typeface="Roboto"/>
              </a:rPr>
              <a:t>Resumen de la Licencia Pagada por Enfermedad</a:t>
            </a:r>
            <a:endParaRPr lang="en-US" sz="4000" b="1" dirty="0">
              <a:solidFill>
                <a:schemeClr val="bg1"/>
              </a:solidFill>
              <a:latin typeface="Roboto" panose="02000000000000000000" pitchFamily="2" charset="0"/>
              <a:ea typeface="Roboto" panose="02000000000000000000" pitchFamily="2" charset="0"/>
            </a:endParaRPr>
          </a:p>
        </p:txBody>
      </p:sp>
      <p:sp>
        <p:nvSpPr>
          <p:cNvPr id="3" name="Snip Single Corner Rectangle 2">
            <a:extLst>
              <a:ext uri="{FF2B5EF4-FFF2-40B4-BE49-F238E27FC236}">
                <a16:creationId xmlns:a16="http://schemas.microsoft.com/office/drawing/2014/main" id="{7CF8F558-359E-AD33-CC75-AA84C13F1EBF}"/>
              </a:ext>
            </a:extLst>
          </p:cNvPr>
          <p:cNvSpPr/>
          <p:nvPr/>
        </p:nvSpPr>
        <p:spPr>
          <a:xfrm flipV="1">
            <a:off x="276446" y="5558780"/>
            <a:ext cx="11639073" cy="987326"/>
          </a:xfrm>
          <a:custGeom>
            <a:avLst/>
            <a:gdLst>
              <a:gd name="connsiteX0" fmla="*/ 0 w 11639073"/>
              <a:gd name="connsiteY0" fmla="*/ 0 h 987326"/>
              <a:gd name="connsiteX1" fmla="*/ 11474515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39073 w 11639073"/>
              <a:gd name="connsiteY2" fmla="*/ 164558 h 987326"/>
              <a:gd name="connsiteX3" fmla="*/ 11639073 w 11639073"/>
              <a:gd name="connsiteY3" fmla="*/ 987326 h 987326"/>
              <a:gd name="connsiteX4" fmla="*/ 0 w 11639073"/>
              <a:gd name="connsiteY4" fmla="*/ 987326 h 987326"/>
              <a:gd name="connsiteX5" fmla="*/ 0 w 11639073"/>
              <a:gd name="connsiteY5" fmla="*/ 0 h 987326"/>
              <a:gd name="connsiteX0" fmla="*/ 0 w 11639073"/>
              <a:gd name="connsiteY0" fmla="*/ 0 h 987326"/>
              <a:gd name="connsiteX1" fmla="*/ 11073823 w 11639073"/>
              <a:gd name="connsiteY1" fmla="*/ 0 h 987326"/>
              <a:gd name="connsiteX2" fmla="*/ 11628799 w 11639073"/>
              <a:gd name="connsiteY2" fmla="*/ 257026 h 987326"/>
              <a:gd name="connsiteX3" fmla="*/ 11639073 w 11639073"/>
              <a:gd name="connsiteY3" fmla="*/ 987326 h 987326"/>
              <a:gd name="connsiteX4" fmla="*/ 0 w 11639073"/>
              <a:gd name="connsiteY4" fmla="*/ 987326 h 987326"/>
              <a:gd name="connsiteX5" fmla="*/ 0 w 11639073"/>
              <a:gd name="connsiteY5" fmla="*/ 0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9073" h="987326">
                <a:moveTo>
                  <a:pt x="0" y="0"/>
                </a:moveTo>
                <a:lnTo>
                  <a:pt x="11073823" y="0"/>
                </a:lnTo>
                <a:lnTo>
                  <a:pt x="11628799" y="257026"/>
                </a:lnTo>
                <a:lnTo>
                  <a:pt x="11639073" y="987326"/>
                </a:lnTo>
                <a:lnTo>
                  <a:pt x="0" y="987326"/>
                </a:lnTo>
                <a:lnTo>
                  <a:pt x="0" y="0"/>
                </a:lnTo>
                <a:close/>
              </a:path>
            </a:pathLst>
          </a:cu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827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84E658-E09F-E37C-7E2F-2B564A8BD781}"/>
              </a:ext>
            </a:extLst>
          </p:cNvPr>
          <p:cNvSpPr/>
          <p:nvPr/>
        </p:nvSpPr>
        <p:spPr>
          <a:xfrm>
            <a:off x="2872292" y="2156917"/>
            <a:ext cx="9043227" cy="4389187"/>
          </a:xfrm>
          <a:prstGeom prst="rect">
            <a:avLst/>
          </a:prstGeom>
          <a:solidFill>
            <a:srgbClr val="F7F7F7"/>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58BBB-113F-2629-1472-F1F94B79584D}"/>
              </a:ext>
            </a:extLst>
          </p:cNvPr>
          <p:cNvSpPr/>
          <p:nvPr/>
        </p:nvSpPr>
        <p:spPr>
          <a:xfrm>
            <a:off x="276447" y="2156917"/>
            <a:ext cx="2459767" cy="4389187"/>
          </a:xfrm>
          <a:prstGeom prst="rect">
            <a:avLst/>
          </a:prstGeom>
          <a:solidFill>
            <a:srgbClr val="091A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BAB89CB-E298-F998-8E02-7F3F39762DF8}"/>
              </a:ext>
            </a:extLst>
          </p:cNvPr>
          <p:cNvSpPr txBox="1"/>
          <p:nvPr/>
        </p:nvSpPr>
        <p:spPr>
          <a:xfrm>
            <a:off x="3055172" y="2316924"/>
            <a:ext cx="8756206" cy="4511254"/>
          </a:xfrm>
          <a:prstGeom prst="rect">
            <a:avLst/>
          </a:prstGeom>
          <a:noFill/>
        </p:spPr>
        <p:txBody>
          <a:bodyPr wrap="square" lIns="0" tIns="0" rIns="0" bIns="0" rtlCol="0" anchor="t">
            <a:noAutofit/>
          </a:bodyPr>
          <a:lstStyle/>
          <a:p>
            <a:pPr marL="0" indent="0" hangingPunct="0">
              <a:lnSpc>
                <a:spcPct val="85000"/>
              </a:lnSpc>
              <a:spcBef>
                <a:spcPts val="0"/>
              </a:spcBef>
              <a:spcAft>
                <a:spcPts val="600"/>
              </a:spcAft>
              <a:buSzTx/>
              <a:buFont typeface="Calibri" panose="020F0502020204030204" pitchFamily="34" charset="0"/>
              <a:buNone/>
            </a:pPr>
            <a:r>
              <a:rPr lang="es-ES" sz="2000" b="1" dirty="0">
                <a:solidFill>
                  <a:srgbClr val="091A3F"/>
                </a:solidFill>
                <a:latin typeface="Roboto" panose="02000000000000000000" pitchFamily="2" charset="0"/>
                <a:ea typeface="Roboto" panose="02000000000000000000" pitchFamily="2" charset="0"/>
              </a:rPr>
              <a:t>Puede usar la Licencia Pagada por Enfermedad para:</a:t>
            </a:r>
          </a:p>
          <a:p>
            <a:pPr marL="342900" indent="-342900" hangingPunct="0">
              <a:lnSpc>
                <a:spcPct val="85000"/>
              </a:lnSpc>
              <a:spcBef>
                <a:spcPts val="0"/>
              </a:spcBef>
              <a:spcAft>
                <a:spcPts val="600"/>
              </a:spcAft>
              <a:buSzTx/>
              <a:buFont typeface="Arial" panose="020B0604020202020204" pitchFamily="34" charset="0"/>
              <a:buChar char="•"/>
            </a:pPr>
            <a:r>
              <a:rPr lang="es-ES" sz="2000" dirty="0">
                <a:solidFill>
                  <a:srgbClr val="091A3F"/>
                </a:solidFill>
                <a:latin typeface="Roboto" panose="02000000000000000000" pitchFamily="2" charset="0"/>
                <a:ea typeface="Roboto" panose="02000000000000000000" pitchFamily="2" charset="0"/>
              </a:rPr>
              <a:t>Cuidar su propia enfermedad física o mental</a:t>
            </a:r>
          </a:p>
          <a:p>
            <a:pPr marL="342900" indent="-342900" hangingPunct="0">
              <a:lnSpc>
                <a:spcPct val="85000"/>
              </a:lnSpc>
              <a:spcBef>
                <a:spcPts val="0"/>
              </a:spcBef>
              <a:spcAft>
                <a:spcPts val="600"/>
              </a:spcAft>
              <a:buSzTx/>
              <a:buFont typeface="Arial" panose="020B0604020202020204" pitchFamily="34" charset="0"/>
              <a:buChar char="•"/>
            </a:pPr>
            <a:r>
              <a:rPr lang="es-ES" sz="2000" dirty="0">
                <a:solidFill>
                  <a:srgbClr val="091A3F"/>
                </a:solidFill>
                <a:latin typeface="Roboto" panose="02000000000000000000" pitchFamily="2" charset="0"/>
                <a:ea typeface="Roboto" panose="02000000000000000000" pitchFamily="2" charset="0"/>
              </a:rPr>
              <a:t>Cuidar la enfermedad física o mental de un ser querido</a:t>
            </a:r>
          </a:p>
          <a:p>
            <a:pPr marL="342900" indent="-342900" hangingPunct="0">
              <a:lnSpc>
                <a:spcPct val="85000"/>
              </a:lnSpc>
              <a:spcBef>
                <a:spcPts val="0"/>
              </a:spcBef>
              <a:spcAft>
                <a:spcPts val="600"/>
              </a:spcAft>
              <a:buSzTx/>
              <a:buFont typeface="Arial" panose="020B0604020202020204" pitchFamily="34" charset="0"/>
              <a:buChar char="•"/>
            </a:pPr>
            <a:r>
              <a:rPr lang="es-ES" sz="2000" dirty="0">
                <a:solidFill>
                  <a:srgbClr val="091A3F"/>
                </a:solidFill>
                <a:latin typeface="Roboto" panose="02000000000000000000" pitchFamily="2" charset="0"/>
                <a:ea typeface="Roboto" panose="02000000000000000000" pitchFamily="2" charset="0"/>
              </a:rPr>
              <a:t>Recibir atención de bienestar</a:t>
            </a:r>
          </a:p>
          <a:p>
            <a:pPr marL="342900" indent="-342900" hangingPunct="0">
              <a:lnSpc>
                <a:spcPct val="85000"/>
              </a:lnSpc>
              <a:spcBef>
                <a:spcPts val="0"/>
              </a:spcBef>
              <a:spcAft>
                <a:spcPts val="600"/>
              </a:spcAft>
              <a:buSzTx/>
              <a:buFont typeface="Arial" panose="020B0604020202020204" pitchFamily="34" charset="0"/>
              <a:buChar char="•"/>
            </a:pPr>
            <a:r>
              <a:rPr lang="es-ES" sz="2000" dirty="0">
                <a:solidFill>
                  <a:srgbClr val="091A3F"/>
                </a:solidFill>
                <a:latin typeface="Roboto" panose="02000000000000000000" pitchFamily="2" charset="0"/>
                <a:ea typeface="Roboto" panose="02000000000000000000" pitchFamily="2" charset="0"/>
              </a:rPr>
              <a:t>Hacer frente a la violencia doméstica o sexual, o cuidar a un ser querido que sea víctima/sobreviviente</a:t>
            </a:r>
          </a:p>
          <a:p>
            <a:pPr marL="342900" indent="-342900" hangingPunct="0">
              <a:lnSpc>
                <a:spcPct val="85000"/>
              </a:lnSpc>
              <a:spcBef>
                <a:spcPts val="0"/>
              </a:spcBef>
              <a:spcAft>
                <a:spcPts val="600"/>
              </a:spcAft>
              <a:buSzTx/>
              <a:buFont typeface="Arial" panose="020B0604020202020204" pitchFamily="34" charset="0"/>
              <a:buChar char="•"/>
            </a:pPr>
            <a:r>
              <a:rPr lang="es-ES" sz="2000" dirty="0">
                <a:solidFill>
                  <a:srgbClr val="091A3F"/>
                </a:solidFill>
                <a:latin typeface="Roboto" panose="02000000000000000000" pitchFamily="2" charset="0"/>
                <a:ea typeface="Roboto" panose="02000000000000000000" pitchFamily="2" charset="0"/>
              </a:rPr>
              <a:t>Asistir a una reunión, conferencia o evento relacionado con la escuela de un hijo, cuando lo solicite la escuela</a:t>
            </a:r>
          </a:p>
          <a:p>
            <a:pPr marL="0" indent="0" hangingPunct="0">
              <a:lnSpc>
                <a:spcPct val="85000"/>
              </a:lnSpc>
              <a:spcBef>
                <a:spcPts val="0"/>
              </a:spcBef>
              <a:spcAft>
                <a:spcPts val="600"/>
              </a:spcAft>
              <a:buSzTx/>
              <a:buFont typeface="Calibri" panose="020F0502020204030204" pitchFamily="34" charset="0"/>
              <a:buNone/>
            </a:pPr>
            <a:r>
              <a:rPr lang="es-ES" sz="2000" b="1" dirty="0">
                <a:solidFill>
                  <a:srgbClr val="091A3F"/>
                </a:solidFill>
                <a:latin typeface="Roboto" panose="02000000000000000000" pitchFamily="2" charset="0"/>
                <a:ea typeface="Roboto" panose="02000000000000000000" pitchFamily="2" charset="0"/>
              </a:rPr>
              <a:t>Durante emergencias de salud pública:</a:t>
            </a:r>
          </a:p>
          <a:p>
            <a:pPr marL="342900" indent="-342900" hangingPunct="0">
              <a:lnSpc>
                <a:spcPct val="85000"/>
              </a:lnSpc>
              <a:spcBef>
                <a:spcPts val="0"/>
              </a:spcBef>
              <a:spcAft>
                <a:spcPts val="600"/>
              </a:spcAft>
              <a:buSzTx/>
              <a:buFont typeface="Arial" panose="020B0604020202020204" pitchFamily="34" charset="0"/>
              <a:buChar char="•"/>
            </a:pPr>
            <a:r>
              <a:rPr lang="es-ES" sz="2000" dirty="0">
                <a:solidFill>
                  <a:srgbClr val="091A3F"/>
                </a:solidFill>
                <a:latin typeface="Roboto" panose="02000000000000000000" pitchFamily="2" charset="0"/>
                <a:ea typeface="Roboto" panose="02000000000000000000" pitchFamily="2" charset="0"/>
              </a:rPr>
              <a:t>Cuarentena basada en el consejo de un proveedor de atención médica o autoridad de salud pública</a:t>
            </a:r>
          </a:p>
          <a:p>
            <a:pPr marL="342900" indent="-342900" hangingPunct="0">
              <a:lnSpc>
                <a:spcPct val="85000"/>
              </a:lnSpc>
              <a:spcBef>
                <a:spcPts val="0"/>
              </a:spcBef>
              <a:spcAft>
                <a:spcPts val="600"/>
              </a:spcAft>
              <a:buSzTx/>
              <a:buFont typeface="Arial" panose="020B0604020202020204" pitchFamily="34" charset="0"/>
              <a:buChar char="•"/>
            </a:pPr>
            <a:r>
              <a:rPr lang="es-ES" sz="2000" dirty="0">
                <a:solidFill>
                  <a:srgbClr val="091A3F"/>
                </a:solidFill>
                <a:latin typeface="Roboto" panose="02000000000000000000" pitchFamily="2" charset="0"/>
                <a:ea typeface="Roboto" panose="02000000000000000000" pitchFamily="2" charset="0"/>
              </a:rPr>
              <a:t>Cuidar a los niños cuando la escuela o el cuidado infantil están cerrados debido a una epidemia o emergencia de salud pública</a:t>
            </a:r>
            <a:endParaRPr lang="en-US" sz="2000" dirty="0">
              <a:solidFill>
                <a:srgbClr val="091A3F"/>
              </a:solidFill>
              <a:latin typeface="Roboto" panose="02000000000000000000" pitchFamily="2" charset="0"/>
              <a:ea typeface="Roboto" panose="02000000000000000000" pitchFamily="2" charset="0"/>
            </a:endParaRPr>
          </a:p>
        </p:txBody>
      </p:sp>
      <p:pic>
        <p:nvPicPr>
          <p:cNvPr id="9" name="Graphic 8">
            <a:extLst>
              <a:ext uri="{FF2B5EF4-FFF2-40B4-BE49-F238E27FC236}">
                <a16:creationId xmlns:a16="http://schemas.microsoft.com/office/drawing/2014/main" id="{FDA92A0D-8075-79E7-A4E0-B1F91F1A1290}"/>
              </a:ext>
            </a:extLst>
          </p:cNvPr>
          <p:cNvPicPr>
            <a:picLocks noChangeAspect="1"/>
          </p:cNvPicPr>
          <p:nvPr/>
        </p:nvPicPr>
        <p:blipFill>
          <a:blip r:embed="rId2">
            <a:extLst>
              <a:ext uri="{96DAC541-7B7A-43D3-8B79-37D633B846F1}">
                <asvg:svgBlip xmlns:asvg="http://schemas.microsoft.com/office/drawing/2016/SVG/main" r:embed="rId3"/>
              </a:ext>
            </a:extLst>
          </a:blip>
          <a:srcRect t="10973" r="7041" b="14953"/>
          <a:stretch/>
        </p:blipFill>
        <p:spPr>
          <a:xfrm>
            <a:off x="380622" y="2156916"/>
            <a:ext cx="2223685" cy="4389187"/>
          </a:xfrm>
          <a:prstGeom prst="rect">
            <a:avLst/>
          </a:prstGeom>
        </p:spPr>
      </p:pic>
      <p:sp>
        <p:nvSpPr>
          <p:cNvPr id="4" name="Rectangle 3">
            <a:extLst>
              <a:ext uri="{FF2B5EF4-FFF2-40B4-BE49-F238E27FC236}">
                <a16:creationId xmlns:a16="http://schemas.microsoft.com/office/drawing/2014/main" id="{E510FF2D-91F4-80B8-B4DA-C6B80BAB15C3}"/>
              </a:ext>
            </a:extLst>
          </p:cNvPr>
          <p:cNvSpPr/>
          <p:nvPr/>
        </p:nvSpPr>
        <p:spPr>
          <a:xfrm>
            <a:off x="0" y="0"/>
            <a:ext cx="12192000" cy="186196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BC2692-BBF5-63C0-4C1B-C39C377569EA}"/>
              </a:ext>
            </a:extLst>
          </p:cNvPr>
          <p:cNvSpPr/>
          <p:nvPr/>
        </p:nvSpPr>
        <p:spPr>
          <a:xfrm>
            <a:off x="276447" y="311895"/>
            <a:ext cx="11639072" cy="1325520"/>
          </a:xfrm>
          <a:prstGeom prst="rect">
            <a:avLst/>
          </a:prstGeom>
          <a:solidFill>
            <a:srgbClr val="00A093"/>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E5776A8-6C6F-6417-1C9B-D1A9F01C11DA}"/>
              </a:ext>
            </a:extLst>
          </p:cNvPr>
          <p:cNvSpPr txBox="1"/>
          <p:nvPr/>
        </p:nvSpPr>
        <p:spPr>
          <a:xfrm>
            <a:off x="509530" y="230256"/>
            <a:ext cx="10925725" cy="8229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t" anchorCtr="0">
            <a:noAutofit/>
          </a:bodyPr>
          <a:lstStyle/>
          <a:p>
            <a:pPr>
              <a:lnSpc>
                <a:spcPct val="120000"/>
              </a:lnSpc>
              <a:spcAft>
                <a:spcPts val="600"/>
              </a:spcAft>
            </a:pPr>
            <a:r>
              <a:rPr lang="es-ES" sz="4000" b="1" dirty="0">
                <a:solidFill>
                  <a:schemeClr val="bg1"/>
                </a:solidFill>
                <a:latin typeface="Roboto" panose="02000000000000000000" pitchFamily="2" charset="0"/>
                <a:ea typeface="Roboto" panose="02000000000000000000" pitchFamily="2" charset="0"/>
              </a:rPr>
              <a:t>¡Por motivos que van más allá de una enfermedad!</a:t>
            </a:r>
            <a:endParaRPr lang="en-US" sz="40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76654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2982B31BB4F6409766F7649C0970C6" ma:contentTypeVersion="16" ma:contentTypeDescription="Create a new document." ma:contentTypeScope="" ma:versionID="3217e5ce6e52931f7094da139920e9d6">
  <xsd:schema xmlns:xsd="http://www.w3.org/2001/XMLSchema" xmlns:xs="http://www.w3.org/2001/XMLSchema" xmlns:p="http://schemas.microsoft.com/office/2006/metadata/properties" xmlns:ns2="1d8de39d-0c7d-4994-b818-e51149782c1a" xmlns:ns3="d7b9f131-75e1-4be4-a896-0cb14e728854" targetNamespace="http://schemas.microsoft.com/office/2006/metadata/properties" ma:root="true" ma:fieldsID="ad8a767ea397ff72a0df5e2ac2e0490b" ns2:_="" ns3:_="">
    <xsd:import namespace="1d8de39d-0c7d-4994-b818-e51149782c1a"/>
    <xsd:import namespace="d7b9f131-75e1-4be4-a896-0cb14e72885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8de39d-0c7d-4994-b818-e51149782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b9f131-75e1-4be4-a896-0cb14e72885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50c3311-fb12-426f-9bd9-ddcc0cc9840a}" ma:internalName="TaxCatchAll" ma:showField="CatchAllData" ma:web="d7b9f131-75e1-4be4-a896-0cb14e7288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8de39d-0c7d-4994-b818-e51149782c1a">
      <Terms xmlns="http://schemas.microsoft.com/office/infopath/2007/PartnerControls"/>
    </lcf76f155ced4ddcb4097134ff3c332f>
    <TaxCatchAll xmlns="d7b9f131-75e1-4be4-a896-0cb14e728854" xsi:nil="true"/>
  </documentManagement>
</p:properties>
</file>

<file path=customXml/itemProps1.xml><?xml version="1.0" encoding="utf-8"?>
<ds:datastoreItem xmlns:ds="http://schemas.openxmlformats.org/officeDocument/2006/customXml" ds:itemID="{D87DB0BA-BBD5-431F-921B-9684B40A8A3E}"/>
</file>

<file path=customXml/itemProps2.xml><?xml version="1.0" encoding="utf-8"?>
<ds:datastoreItem xmlns:ds="http://schemas.openxmlformats.org/officeDocument/2006/customXml" ds:itemID="{75F4CE59-E2D8-4981-9E49-6184C5DA8FB5}"/>
</file>

<file path=customXml/itemProps3.xml><?xml version="1.0" encoding="utf-8"?>
<ds:datastoreItem xmlns:ds="http://schemas.openxmlformats.org/officeDocument/2006/customXml" ds:itemID="{788DF33C-8C4F-4E1C-A500-D3CD1660A12E}"/>
</file>

<file path=docProps/app.xml><?xml version="1.0" encoding="utf-8"?>
<Properties xmlns="http://schemas.openxmlformats.org/officeDocument/2006/extended-properties" xmlns:vt="http://schemas.openxmlformats.org/officeDocument/2006/docPropsVTypes">
  <TotalTime>0</TotalTime>
  <Words>3746</Words>
  <Application>Microsoft Office PowerPoint</Application>
  <PresentationFormat>Widescreen</PresentationFormat>
  <Paragraphs>267</Paragraphs>
  <Slides>51</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Aptos</vt:lpstr>
      <vt:lpstr>Arial</vt:lpstr>
      <vt:lpstr>Arial,Sans-Serif</vt:lpstr>
      <vt:lpstr>Calibri</vt:lpstr>
      <vt:lpstr>Calibri (body)</vt:lpstr>
      <vt:lpstr>Calibri Light</vt:lpstr>
      <vt:lpstr>Roboto</vt:lpstr>
      <vt:lpstr>Roboto Black</vt:lpstr>
      <vt:lpstr>Robto</vt:lpstr>
      <vt:lpstr>Rubik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2025-04-29T18:40:43Z</dcterms:created>
  <dcterms:modified xsi:type="dcterms:W3CDTF">2025-04-29T18:42:01Z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0x010100682982B31BB4F6409766F7649C0970C6</vt:lpwstr>
  </property>
</Properties>
</file>